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71" r:id="rId5"/>
    <p:sldId id="281" r:id="rId6"/>
    <p:sldId id="256" r:id="rId7"/>
    <p:sldId id="282" r:id="rId8"/>
    <p:sldId id="259" r:id="rId9"/>
    <p:sldId id="260" r:id="rId10"/>
    <p:sldId id="261" r:id="rId11"/>
    <p:sldId id="264" r:id="rId12"/>
    <p:sldId id="267" r:id="rId13"/>
    <p:sldId id="283" r:id="rId14"/>
    <p:sldId id="284" r:id="rId1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179D77-2517-943B-1A3D-64482F1247DE}" name="Emmy Labbé" initials="EL" userId="S::stagiaireviemilitante@amnistie.ca::8617b531-1946-438b-9fba-339f5785a86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107" d="100"/>
          <a:sy n="107" d="100"/>
        </p:scale>
        <p:origin x="1760"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0650D8-CC90-B61F-B08E-3E97872115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CA"/>
          </a:p>
        </p:txBody>
      </p:sp>
      <p:sp>
        <p:nvSpPr>
          <p:cNvPr id="3" name="Espace réservé de la date 2">
            <a:extLst>
              <a:ext uri="{FF2B5EF4-FFF2-40B4-BE49-F238E27FC236}">
                <a16:creationId xmlns:a16="http://schemas.microsoft.com/office/drawing/2014/main" id="{506BC4C2-800E-A447-CFEB-63A5C205D61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E5A3E32-C7AD-4DF1-AB93-B67BDA6B45D2}" type="datetimeFigureOut">
              <a:rPr lang="fr-CA"/>
              <a:pPr>
                <a:defRPr/>
              </a:pPr>
              <a:t>2023-10-04</a:t>
            </a:fld>
            <a:endParaRPr lang="fr-CA"/>
          </a:p>
        </p:txBody>
      </p:sp>
      <p:sp>
        <p:nvSpPr>
          <p:cNvPr id="4" name="Espace réservé de l'image des diapositives 3">
            <a:extLst>
              <a:ext uri="{FF2B5EF4-FFF2-40B4-BE49-F238E27FC236}">
                <a16:creationId xmlns:a16="http://schemas.microsoft.com/office/drawing/2014/main" id="{67626ACC-A16B-0E6C-E35D-5797B856658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a:extLst>
              <a:ext uri="{FF2B5EF4-FFF2-40B4-BE49-F238E27FC236}">
                <a16:creationId xmlns:a16="http://schemas.microsoft.com/office/drawing/2014/main" id="{7330A180-B1A3-063B-1439-07A7658831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a:extLst>
              <a:ext uri="{FF2B5EF4-FFF2-40B4-BE49-F238E27FC236}">
                <a16:creationId xmlns:a16="http://schemas.microsoft.com/office/drawing/2014/main" id="{308BD5CA-955C-FD8E-18E5-E1D62098F04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CA"/>
          </a:p>
        </p:txBody>
      </p:sp>
      <p:sp>
        <p:nvSpPr>
          <p:cNvPr id="7" name="Espace réservé du numéro de diapositive 6">
            <a:extLst>
              <a:ext uri="{FF2B5EF4-FFF2-40B4-BE49-F238E27FC236}">
                <a16:creationId xmlns:a16="http://schemas.microsoft.com/office/drawing/2014/main" id="{6C0D7642-94C6-BB35-335A-D5376E1C5A9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D4C5286-4938-406F-9993-94346E866FD4}"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97857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72938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11041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44238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1162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72944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18292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33233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7982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79419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82720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10/4/23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138387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3">
            <a:extLst>
              <a:ext uri="{FF2B5EF4-FFF2-40B4-BE49-F238E27FC236}">
                <a16:creationId xmlns:a16="http://schemas.microsoft.com/office/drawing/2014/main" id="{6D3AC67B-032E-D99A-B314-E0A623B8F61B}"/>
              </a:ext>
            </a:extLst>
          </p:cNvPr>
          <p:cNvPicPr>
            <a:picLocks noChangeAspect="1"/>
          </p:cNvPicPr>
          <p:nvPr/>
        </p:nvPicPr>
        <p:blipFill rotWithShape="1">
          <a:blip r:embed="rId2"/>
          <a:srcRect/>
          <a:stretch/>
        </p:blipFill>
        <p:spPr>
          <a:xfrm>
            <a:off x="-2285" y="10"/>
            <a:ext cx="9143999" cy="6857990"/>
          </a:xfrm>
          <a:prstGeom prst="rect">
            <a:avLst/>
          </a:prstGeom>
        </p:spPr>
      </p:pic>
      <p:sp>
        <p:nvSpPr>
          <p:cNvPr id="36" name="Rectangle 3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3">
            <a:extLst>
              <a:ext uri="{FF2B5EF4-FFF2-40B4-BE49-F238E27FC236}">
                <a16:creationId xmlns:a16="http://schemas.microsoft.com/office/drawing/2014/main" id="{48EE8BD5-E10F-86BE-2C22-BD7539ECB310}"/>
              </a:ext>
            </a:extLst>
          </p:cNvPr>
          <p:cNvSpPr txBox="1">
            <a:spLocks noChangeArrowheads="1"/>
          </p:cNvSpPr>
          <p:nvPr/>
        </p:nvSpPr>
        <p:spPr bwMode="auto">
          <a:xfrm>
            <a:off x="160991" y="104893"/>
            <a:ext cx="8505861" cy="221553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ts val="600"/>
              </a:spcAft>
              <a:buNone/>
            </a:pPr>
            <a:r>
              <a:rPr lang="en-US" altLang="en-US" sz="4500" b="1" dirty="0">
                <a:highlight>
                  <a:srgbClr val="FFFF00"/>
                </a:highlight>
                <a:latin typeface="Arial"/>
                <a:ea typeface="+mj-ea"/>
                <a:cs typeface="Arial"/>
              </a:rPr>
              <a:t>LA PEINE DE MORT DÉMYSTIFIÉE</a:t>
            </a:r>
            <a:endParaRPr lang="en-US" sz="4500" dirty="0">
              <a:latin typeface="Arial"/>
              <a:ea typeface="+mj-ea"/>
              <a:cs typeface="Arial"/>
            </a:endParaRPr>
          </a:p>
          <a:p>
            <a:pPr eaLnBrk="1" hangingPunct="1">
              <a:lnSpc>
                <a:spcPct val="90000"/>
              </a:lnSpc>
              <a:spcBef>
                <a:spcPct val="0"/>
              </a:spcBef>
              <a:spcAft>
                <a:spcPts val="600"/>
              </a:spcAft>
              <a:buNone/>
            </a:pPr>
            <a:r>
              <a:rPr lang="en-US" b="1" dirty="0">
                <a:solidFill>
                  <a:srgbClr val="FFFFFF"/>
                </a:solidFill>
                <a:highlight>
                  <a:srgbClr val="000000"/>
                </a:highlight>
                <a:latin typeface="Arial"/>
                <a:ea typeface="+mj-ea"/>
                <a:cs typeface="Arial"/>
              </a:rPr>
              <a:t>AUTOPSIE D’UNE EXÉCUTION</a:t>
            </a:r>
            <a:endParaRPr lang="en-US" dirty="0">
              <a:solidFill>
                <a:srgbClr val="FFFFFF"/>
              </a:solidFill>
              <a:highlight>
                <a:srgbClr val="000000"/>
              </a:highlight>
              <a:latin typeface="Arial"/>
              <a:ea typeface="+mj-ea"/>
              <a:cs typeface="Arial"/>
            </a:endParaRPr>
          </a:p>
        </p:txBody>
      </p:sp>
      <p:pic>
        <p:nvPicPr>
          <p:cNvPr id="14" name="Image 15">
            <a:extLst>
              <a:ext uri="{FF2B5EF4-FFF2-40B4-BE49-F238E27FC236}">
                <a16:creationId xmlns:a16="http://schemas.microsoft.com/office/drawing/2014/main" id="{3DD44B53-F063-B9FC-EC20-9DEB0F0DC3A3}"/>
              </a:ext>
            </a:extLst>
          </p:cNvPr>
          <p:cNvPicPr>
            <a:picLocks noChangeAspect="1"/>
          </p:cNvPicPr>
          <p:nvPr/>
        </p:nvPicPr>
        <p:blipFill>
          <a:blip r:embed="rId3"/>
          <a:stretch>
            <a:fillRect/>
          </a:stretch>
        </p:blipFill>
        <p:spPr>
          <a:xfrm>
            <a:off x="7897900" y="6226537"/>
            <a:ext cx="1088828" cy="459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2CC34E88-7047-B55E-A862-390668935DDE}"/>
              </a:ext>
            </a:extLst>
          </p:cNvPr>
          <p:cNvSpPr txBox="1">
            <a:spLocks noChangeArrowheads="1"/>
          </p:cNvSpPr>
          <p:nvPr/>
        </p:nvSpPr>
        <p:spPr bwMode="auto">
          <a:xfrm>
            <a:off x="395288" y="333375"/>
            <a:ext cx="84248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CA" altLang="en-US" sz="2800" dirty="0">
                <a:solidFill>
                  <a:schemeClr val="bg1"/>
                </a:solidFill>
                <a:highlight>
                  <a:srgbClr val="000000"/>
                </a:highlight>
                <a:latin typeface="Arial"/>
                <a:cs typeface="Arial"/>
              </a:rPr>
              <a:t>Pour une vraie justice équitable !</a:t>
            </a:r>
          </a:p>
          <a:p>
            <a:pPr algn="ctr" eaLnBrk="1" hangingPunct="1">
              <a:spcBef>
                <a:spcPct val="50000"/>
              </a:spcBef>
              <a:buFontTx/>
              <a:buNone/>
            </a:pPr>
            <a:r>
              <a:rPr lang="fr-FR" altLang="en-US" sz="2800" dirty="0">
                <a:solidFill>
                  <a:schemeClr val="bg1"/>
                </a:solidFill>
                <a:highlight>
                  <a:srgbClr val="000000"/>
                </a:highlight>
                <a:latin typeface="Arial"/>
                <a:cs typeface="Arial"/>
              </a:rPr>
              <a:t>Pour éviter des erreurs irréparables !</a:t>
            </a:r>
            <a:endParaRPr lang="en-CA" altLang="en-US" sz="2800" dirty="0">
              <a:solidFill>
                <a:schemeClr val="bg1"/>
              </a:solidFill>
              <a:highlight>
                <a:srgbClr val="000000"/>
              </a:highlight>
              <a:latin typeface="Arial"/>
              <a:cs typeface="Arial"/>
            </a:endParaRPr>
          </a:p>
          <a:p>
            <a:pPr algn="ctr" eaLnBrk="1" hangingPunct="1">
              <a:spcBef>
                <a:spcPct val="50000"/>
              </a:spcBef>
              <a:buFontTx/>
              <a:buNone/>
            </a:pPr>
            <a:r>
              <a:rPr lang="en-CA" altLang="en-US" sz="2800" dirty="0">
                <a:solidFill>
                  <a:schemeClr val="bg1"/>
                </a:solidFill>
                <a:highlight>
                  <a:srgbClr val="000000"/>
                </a:highlight>
                <a:latin typeface="Arial"/>
                <a:cs typeface="Arial"/>
              </a:rPr>
              <a:t>Afin de ne pas </a:t>
            </a:r>
            <a:r>
              <a:rPr lang="en-CA" altLang="en-US" sz="2800" dirty="0" err="1">
                <a:solidFill>
                  <a:schemeClr val="bg1"/>
                </a:solidFill>
                <a:highlight>
                  <a:srgbClr val="000000"/>
                </a:highlight>
                <a:latin typeface="Arial"/>
                <a:cs typeface="Arial"/>
              </a:rPr>
              <a:t>créer</a:t>
            </a:r>
            <a:r>
              <a:rPr lang="en-CA" altLang="en-US" sz="2800" dirty="0">
                <a:solidFill>
                  <a:schemeClr val="bg1"/>
                </a:solidFill>
                <a:highlight>
                  <a:srgbClr val="000000"/>
                </a:highlight>
                <a:latin typeface="Arial"/>
                <a:cs typeface="Arial"/>
              </a:rPr>
              <a:t> de </a:t>
            </a:r>
            <a:r>
              <a:rPr lang="en-CA" altLang="en-US" sz="2800" dirty="0" err="1">
                <a:solidFill>
                  <a:schemeClr val="bg1"/>
                </a:solidFill>
                <a:highlight>
                  <a:srgbClr val="000000"/>
                </a:highlight>
                <a:latin typeface="Arial"/>
                <a:cs typeface="Arial"/>
              </a:rPr>
              <a:t>nouvelles</a:t>
            </a:r>
            <a:r>
              <a:rPr lang="en-CA" altLang="en-US" sz="2800" dirty="0">
                <a:solidFill>
                  <a:schemeClr val="bg1"/>
                </a:solidFill>
                <a:highlight>
                  <a:srgbClr val="000000"/>
                </a:highlight>
                <a:latin typeface="Arial"/>
                <a:cs typeface="Arial"/>
              </a:rPr>
              <a:t> </a:t>
            </a:r>
            <a:r>
              <a:rPr lang="en-CA" altLang="en-US" sz="2800" dirty="0" err="1">
                <a:solidFill>
                  <a:schemeClr val="bg1"/>
                </a:solidFill>
                <a:highlight>
                  <a:srgbClr val="000000"/>
                </a:highlight>
                <a:latin typeface="Arial"/>
                <a:cs typeface="Arial"/>
              </a:rPr>
              <a:t>victimes</a:t>
            </a:r>
            <a:r>
              <a:rPr lang="en-CA" altLang="en-US" sz="2800" dirty="0">
                <a:solidFill>
                  <a:schemeClr val="bg1"/>
                </a:solidFill>
                <a:highlight>
                  <a:srgbClr val="000000"/>
                </a:highlight>
                <a:latin typeface="Arial"/>
                <a:cs typeface="Arial"/>
              </a:rPr>
              <a:t> </a:t>
            </a:r>
            <a:r>
              <a:rPr lang="fr-CA" altLang="en-US" sz="2800" dirty="0">
                <a:solidFill>
                  <a:schemeClr val="bg1"/>
                </a:solidFill>
                <a:highlight>
                  <a:srgbClr val="000000"/>
                </a:highlight>
                <a:latin typeface="Arial"/>
                <a:cs typeface="Arial"/>
              </a:rPr>
              <a:t>et </a:t>
            </a:r>
            <a:r>
              <a:rPr lang="en-CA" altLang="en-US" sz="2800" dirty="0">
                <a:solidFill>
                  <a:schemeClr val="bg1"/>
                </a:solidFill>
                <a:highlight>
                  <a:srgbClr val="000000"/>
                </a:highlight>
                <a:latin typeface="Arial"/>
                <a:cs typeface="Arial"/>
              </a:rPr>
              <a:t>de </a:t>
            </a:r>
            <a:r>
              <a:rPr lang="en-CA" altLang="en-US" sz="2800" dirty="0" err="1">
                <a:solidFill>
                  <a:schemeClr val="bg1"/>
                </a:solidFill>
                <a:highlight>
                  <a:srgbClr val="000000"/>
                </a:highlight>
                <a:latin typeface="Arial"/>
                <a:cs typeface="Arial"/>
              </a:rPr>
              <a:t>réellement</a:t>
            </a:r>
            <a:r>
              <a:rPr lang="en-CA" altLang="en-US" sz="2800" dirty="0">
                <a:solidFill>
                  <a:schemeClr val="bg1"/>
                </a:solidFill>
                <a:highlight>
                  <a:srgbClr val="000000"/>
                </a:highlight>
                <a:latin typeface="Arial"/>
                <a:cs typeface="Arial"/>
              </a:rPr>
              <a:t> </a:t>
            </a:r>
            <a:r>
              <a:rPr lang="en-CA" altLang="en-US" sz="2800" dirty="0" err="1">
                <a:solidFill>
                  <a:schemeClr val="bg1"/>
                </a:solidFill>
                <a:highlight>
                  <a:srgbClr val="000000"/>
                </a:highlight>
                <a:latin typeface="Arial"/>
                <a:cs typeface="Arial"/>
              </a:rPr>
              <a:t>soutenir</a:t>
            </a:r>
            <a:r>
              <a:rPr lang="en-CA" altLang="en-US" sz="2800" dirty="0">
                <a:solidFill>
                  <a:schemeClr val="bg1"/>
                </a:solidFill>
                <a:highlight>
                  <a:srgbClr val="000000"/>
                </a:highlight>
                <a:latin typeface="Arial"/>
                <a:cs typeface="Arial"/>
              </a:rPr>
              <a:t> les </a:t>
            </a:r>
            <a:r>
              <a:rPr lang="en-CA" altLang="en-US" sz="2800" dirty="0" err="1">
                <a:solidFill>
                  <a:schemeClr val="bg1"/>
                </a:solidFill>
                <a:highlight>
                  <a:srgbClr val="000000"/>
                </a:highlight>
                <a:latin typeface="Arial"/>
                <a:cs typeface="Arial"/>
              </a:rPr>
              <a:t>familles</a:t>
            </a:r>
            <a:r>
              <a:rPr lang="en-CA" altLang="en-US" sz="2800" dirty="0">
                <a:solidFill>
                  <a:schemeClr val="bg1"/>
                </a:solidFill>
                <a:highlight>
                  <a:srgbClr val="000000"/>
                </a:highlight>
                <a:latin typeface="Arial"/>
                <a:cs typeface="Arial"/>
              </a:rPr>
              <a:t> de </a:t>
            </a:r>
            <a:r>
              <a:rPr lang="en-CA" altLang="en-US" sz="2800" dirty="0" err="1">
                <a:solidFill>
                  <a:schemeClr val="bg1"/>
                </a:solidFill>
                <a:highlight>
                  <a:srgbClr val="000000"/>
                </a:highlight>
                <a:latin typeface="Arial"/>
                <a:cs typeface="Arial"/>
              </a:rPr>
              <a:t>victimes</a:t>
            </a:r>
            <a:r>
              <a:rPr lang="en-CA" altLang="en-US" sz="2800" dirty="0">
                <a:solidFill>
                  <a:schemeClr val="bg1"/>
                </a:solidFill>
                <a:highlight>
                  <a:srgbClr val="000000"/>
                </a:highlight>
                <a:latin typeface="Arial"/>
                <a:cs typeface="Arial"/>
              </a:rPr>
              <a:t> !</a:t>
            </a:r>
          </a:p>
        </p:txBody>
      </p:sp>
      <p:sp>
        <p:nvSpPr>
          <p:cNvPr id="6" name="Text Box 5">
            <a:extLst>
              <a:ext uri="{FF2B5EF4-FFF2-40B4-BE49-F238E27FC236}">
                <a16:creationId xmlns:a16="http://schemas.microsoft.com/office/drawing/2014/main" id="{7188E656-0115-9E95-2CD7-4129FB3710E9}"/>
              </a:ext>
            </a:extLst>
          </p:cNvPr>
          <p:cNvSpPr txBox="1">
            <a:spLocks noChangeArrowheads="1"/>
          </p:cNvSpPr>
          <p:nvPr/>
        </p:nvSpPr>
        <p:spPr bwMode="auto">
          <a:xfrm>
            <a:off x="323850" y="5713413"/>
            <a:ext cx="8640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en-US" sz="2800" b="1" dirty="0">
                <a:solidFill>
                  <a:srgbClr val="000000"/>
                </a:solidFill>
                <a:highlight>
                  <a:srgbClr val="FFFF00"/>
                </a:highlight>
                <a:latin typeface="Arial"/>
                <a:cs typeface="Arial"/>
              </a:rPr>
              <a:t>IL FAUT METTRE À MORT LA PEINE CAPITALE !!!</a:t>
            </a:r>
            <a:endParaRPr lang="fr-FR" altLang="en-US" sz="2800" b="1" dirty="0">
              <a:solidFill>
                <a:srgbClr val="000000"/>
              </a:solidFill>
              <a:highlight>
                <a:srgbClr val="FFFF00"/>
              </a:highlight>
              <a:latin typeface="Arial"/>
              <a:cs typeface="Arial"/>
            </a:endParaRPr>
          </a:p>
        </p:txBody>
      </p:sp>
      <p:pic>
        <p:nvPicPr>
          <p:cNvPr id="8" name="Picture 2" descr="Une image contenant personne, jaune&#10;&#10;Description générée automatiquement">
            <a:extLst>
              <a:ext uri="{FF2B5EF4-FFF2-40B4-BE49-F238E27FC236}">
                <a16:creationId xmlns:a16="http://schemas.microsoft.com/office/drawing/2014/main" id="{E1316C0D-EFE3-C7B1-FBE7-00BDAEFDC2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7663" y="2997200"/>
            <a:ext cx="35274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5" descr="Une image contenant texte&#10;&#10;Description générée automatiquement">
            <a:extLst>
              <a:ext uri="{FF2B5EF4-FFF2-40B4-BE49-F238E27FC236}">
                <a16:creationId xmlns:a16="http://schemas.microsoft.com/office/drawing/2014/main" id="{1CE54068-798E-7A2E-016C-0B5E96C5AC04}"/>
              </a:ext>
            </a:extLst>
          </p:cNvPr>
          <p:cNvPicPr>
            <a:picLocks noChangeAspect="1"/>
          </p:cNvPicPr>
          <p:nvPr/>
        </p:nvPicPr>
        <p:blipFill>
          <a:blip r:embed="rId3"/>
          <a:stretch>
            <a:fillRect/>
          </a:stretch>
        </p:blipFill>
        <p:spPr>
          <a:xfrm>
            <a:off x="7897900" y="6226537"/>
            <a:ext cx="1088828" cy="459737"/>
          </a:xfrm>
          <a:prstGeom prst="rect">
            <a:avLst/>
          </a:prstGeom>
        </p:spPr>
      </p:pic>
    </p:spTree>
    <p:extLst>
      <p:ext uri="{BB962C8B-B14F-4D97-AF65-F5344CB8AC3E}">
        <p14:creationId xmlns:p14="http://schemas.microsoft.com/office/powerpoint/2010/main" val="341366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2" descr="Une image contenant personne, intérieur, gens, groupe&#10;&#10;Description générée automatiquement">
            <a:extLst>
              <a:ext uri="{FF2B5EF4-FFF2-40B4-BE49-F238E27FC236}">
                <a16:creationId xmlns:a16="http://schemas.microsoft.com/office/drawing/2014/main" id="{75282C43-C112-44EE-6BE5-E481A56A017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282"/>
            <a:ext cx="9143980" cy="6856718"/>
          </a:xfrm>
          <a:prstGeom prst="rect">
            <a:avLst/>
          </a:prstGeom>
        </p:spPr>
      </p:pic>
      <p:pic>
        <p:nvPicPr>
          <p:cNvPr id="3" name="Image 3">
            <a:extLst>
              <a:ext uri="{FF2B5EF4-FFF2-40B4-BE49-F238E27FC236}">
                <a16:creationId xmlns:a16="http://schemas.microsoft.com/office/drawing/2014/main" id="{CD2E920A-ED3B-54CD-799C-48BA8552E7AF}"/>
              </a:ext>
            </a:extLst>
          </p:cNvPr>
          <p:cNvPicPr>
            <a:picLocks noChangeAspect="1"/>
          </p:cNvPicPr>
          <p:nvPr/>
        </p:nvPicPr>
        <p:blipFill>
          <a:blip r:embed="rId3"/>
          <a:stretch>
            <a:fillRect/>
          </a:stretch>
        </p:blipFill>
        <p:spPr>
          <a:xfrm>
            <a:off x="270083" y="1824725"/>
            <a:ext cx="4102442" cy="3005546"/>
          </a:xfrm>
          <a:prstGeom prst="rect">
            <a:avLst/>
          </a:prstGeom>
        </p:spPr>
      </p:pic>
      <p:pic>
        <p:nvPicPr>
          <p:cNvPr id="4" name="Image 4" descr="Une image contenant texte&#10;&#10;Description générée automatiquement">
            <a:extLst>
              <a:ext uri="{FF2B5EF4-FFF2-40B4-BE49-F238E27FC236}">
                <a16:creationId xmlns:a16="http://schemas.microsoft.com/office/drawing/2014/main" id="{201047B0-6BEE-0C84-E655-B61FC6260E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2"/>
          <a:stretch/>
        </p:blipFill>
        <p:spPr>
          <a:xfrm>
            <a:off x="1062313" y="4826702"/>
            <a:ext cx="4704868" cy="1153250"/>
          </a:xfrm>
          <a:prstGeom prst="rect">
            <a:avLst/>
          </a:prstGeom>
        </p:spPr>
      </p:pic>
      <p:pic>
        <p:nvPicPr>
          <p:cNvPr id="5" name="Image 5">
            <a:extLst>
              <a:ext uri="{FF2B5EF4-FFF2-40B4-BE49-F238E27FC236}">
                <a16:creationId xmlns:a16="http://schemas.microsoft.com/office/drawing/2014/main" id="{3E9F5A1D-0C0F-1FB2-D623-C98709807722}"/>
              </a:ext>
            </a:extLst>
          </p:cNvPr>
          <p:cNvPicPr>
            <a:picLocks noChangeAspect="1"/>
          </p:cNvPicPr>
          <p:nvPr/>
        </p:nvPicPr>
        <p:blipFill>
          <a:blip r:embed="rId5"/>
          <a:stretch>
            <a:fillRect/>
          </a:stretch>
        </p:blipFill>
        <p:spPr>
          <a:xfrm>
            <a:off x="267951" y="4967931"/>
            <a:ext cx="876300" cy="876300"/>
          </a:xfrm>
          <a:prstGeom prst="rect">
            <a:avLst/>
          </a:prstGeom>
        </p:spPr>
      </p:pic>
      <p:pic>
        <p:nvPicPr>
          <p:cNvPr id="6" name="Image 7" descr="Une image contenant texte&#10;&#10;Description générée automatiquement">
            <a:extLst>
              <a:ext uri="{FF2B5EF4-FFF2-40B4-BE49-F238E27FC236}">
                <a16:creationId xmlns:a16="http://schemas.microsoft.com/office/drawing/2014/main" id="{51FFE331-99AC-0014-AF51-FE20D4AC7F2F}"/>
              </a:ext>
            </a:extLst>
          </p:cNvPr>
          <p:cNvPicPr>
            <a:picLocks noChangeAspect="1"/>
          </p:cNvPicPr>
          <p:nvPr/>
        </p:nvPicPr>
        <p:blipFill>
          <a:blip r:embed="rId6"/>
          <a:stretch>
            <a:fillRect/>
          </a:stretch>
        </p:blipFill>
        <p:spPr>
          <a:xfrm>
            <a:off x="217126" y="319365"/>
            <a:ext cx="7094543" cy="1391308"/>
          </a:xfrm>
          <a:prstGeom prst="rect">
            <a:avLst/>
          </a:prstGeom>
        </p:spPr>
      </p:pic>
      <p:sp>
        <p:nvSpPr>
          <p:cNvPr id="8" name="ZoneTexte 7">
            <a:extLst>
              <a:ext uri="{FF2B5EF4-FFF2-40B4-BE49-F238E27FC236}">
                <a16:creationId xmlns:a16="http://schemas.microsoft.com/office/drawing/2014/main" id="{B274F27A-BA61-9DC8-37F9-5B2164FD8669}"/>
              </a:ext>
            </a:extLst>
          </p:cNvPr>
          <p:cNvSpPr txBox="1"/>
          <p:nvPr/>
        </p:nvSpPr>
        <p:spPr>
          <a:xfrm>
            <a:off x="1152709" y="2494300"/>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dirty="0">
                <a:solidFill>
                  <a:schemeClr val="bg1"/>
                </a:solidFill>
                <a:highlight>
                  <a:srgbClr val="000000"/>
                </a:highlight>
                <a:latin typeface="Arial"/>
                <a:cs typeface="Arial"/>
              </a:rPr>
              <a:t>amnistiepdm.ca</a:t>
            </a:r>
            <a:endParaRPr lang="fr-FR" sz="2000" dirty="0">
              <a:solidFill>
                <a:schemeClr val="bg1"/>
              </a:solidFill>
              <a:highlight>
                <a:srgbClr val="000000"/>
              </a:highlight>
              <a:latin typeface="Arial"/>
              <a:cs typeface="Arial"/>
            </a:endParaRPr>
          </a:p>
        </p:txBody>
      </p:sp>
    </p:spTree>
    <p:extLst>
      <p:ext uri="{BB962C8B-B14F-4D97-AF65-F5344CB8AC3E}">
        <p14:creationId xmlns:p14="http://schemas.microsoft.com/office/powerpoint/2010/main" val="156140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C23E2-52AA-2AE8-FF5B-0AF7A707B62D}"/>
              </a:ext>
            </a:extLst>
          </p:cNvPr>
          <p:cNvSpPr>
            <a:spLocks noGrp="1"/>
          </p:cNvSpPr>
          <p:nvPr>
            <p:ph type="title"/>
          </p:nvPr>
        </p:nvSpPr>
        <p:spPr/>
        <p:txBody>
          <a:bodyPr/>
          <a:lstStyle/>
          <a:p>
            <a:r>
              <a:rPr lang="fr-FR" b="1" dirty="0">
                <a:highlight>
                  <a:srgbClr val="FFFF00"/>
                </a:highlight>
                <a:latin typeface="Arial"/>
                <a:cs typeface="Arial"/>
              </a:rPr>
              <a:t>OBJECTIFS DE L'ATELIER</a:t>
            </a:r>
            <a:endParaRPr lang="fr-FR" b="1" dirty="0">
              <a:highlight>
                <a:srgbClr val="FFFF00"/>
              </a:highlight>
            </a:endParaRPr>
          </a:p>
        </p:txBody>
      </p:sp>
      <p:sp>
        <p:nvSpPr>
          <p:cNvPr id="3" name="Espace réservé du contenu 2">
            <a:extLst>
              <a:ext uri="{FF2B5EF4-FFF2-40B4-BE49-F238E27FC236}">
                <a16:creationId xmlns:a16="http://schemas.microsoft.com/office/drawing/2014/main" id="{B9AA588A-ED73-39EC-9A7D-482ACD9C9D1D}"/>
              </a:ext>
            </a:extLst>
          </p:cNvPr>
          <p:cNvSpPr>
            <a:spLocks noGrp="1"/>
          </p:cNvSpPr>
          <p:nvPr>
            <p:ph idx="1"/>
          </p:nvPr>
        </p:nvSpPr>
        <p:spPr>
          <a:xfrm>
            <a:off x="1175877" y="1825625"/>
            <a:ext cx="7339473" cy="4351338"/>
          </a:xfrm>
        </p:spPr>
        <p:txBody>
          <a:bodyPr vert="horz" lIns="91440" tIns="45720" rIns="91440" bIns="45720" rtlCol="0" anchor="t">
            <a:normAutofit/>
          </a:bodyPr>
          <a:lstStyle/>
          <a:p>
            <a:pPr marL="0" indent="0">
              <a:buNone/>
            </a:pPr>
            <a:r>
              <a:rPr lang="fr-FR" dirty="0">
                <a:latin typeface="Arial"/>
                <a:cs typeface="Calibri" panose="020F0502020204030204"/>
              </a:rPr>
              <a:t>Décortiquer les mythes et les préjugés qui caractérisent la peine capitale.</a:t>
            </a:r>
          </a:p>
          <a:p>
            <a:pPr marL="0" indent="0">
              <a:buNone/>
            </a:pPr>
            <a:endParaRPr lang="fr-FR" dirty="0">
              <a:latin typeface="Arial"/>
              <a:cs typeface="Calibri" panose="020F0502020204030204"/>
            </a:endParaRPr>
          </a:p>
          <a:p>
            <a:pPr marL="0" indent="0">
              <a:buNone/>
            </a:pPr>
            <a:r>
              <a:rPr lang="fr-FR" dirty="0">
                <a:latin typeface="Arial"/>
                <a:cs typeface="Calibri" panose="020F0502020204030204"/>
              </a:rPr>
              <a:t>Voir plus clair entre la théorie et tous les éléments entourant son application.</a:t>
            </a:r>
          </a:p>
          <a:p>
            <a:pPr marL="0" indent="0">
              <a:buNone/>
            </a:pPr>
            <a:endParaRPr lang="fr-FR" dirty="0">
              <a:latin typeface="Arial"/>
              <a:cs typeface="Calibri" panose="020F0502020204030204"/>
            </a:endParaRPr>
          </a:p>
          <a:p>
            <a:pPr marL="0" indent="0">
              <a:buNone/>
            </a:pPr>
            <a:r>
              <a:rPr lang="fr-FR">
                <a:latin typeface="Arial"/>
                <a:cs typeface="Calibri" panose="020F0502020204030204"/>
              </a:rPr>
              <a:t>Se faire une idée plus éclairée.</a:t>
            </a:r>
          </a:p>
        </p:txBody>
      </p:sp>
      <p:pic>
        <p:nvPicPr>
          <p:cNvPr id="5" name="Image 5">
            <a:extLst>
              <a:ext uri="{FF2B5EF4-FFF2-40B4-BE49-F238E27FC236}">
                <a16:creationId xmlns:a16="http://schemas.microsoft.com/office/drawing/2014/main" id="{CAA3A957-31CC-02C5-BE0B-40EFEA1EF6F9}"/>
              </a:ext>
            </a:extLst>
          </p:cNvPr>
          <p:cNvPicPr>
            <a:picLocks noChangeAspect="1"/>
          </p:cNvPicPr>
          <p:nvPr/>
        </p:nvPicPr>
        <p:blipFill>
          <a:blip r:embed="rId2"/>
          <a:stretch>
            <a:fillRect/>
          </a:stretch>
        </p:blipFill>
        <p:spPr>
          <a:xfrm>
            <a:off x="261791" y="1757840"/>
            <a:ext cx="923925" cy="923925"/>
          </a:xfrm>
          <a:prstGeom prst="rect">
            <a:avLst/>
          </a:prstGeom>
        </p:spPr>
      </p:pic>
      <p:pic>
        <p:nvPicPr>
          <p:cNvPr id="6" name="Image 6">
            <a:extLst>
              <a:ext uri="{FF2B5EF4-FFF2-40B4-BE49-F238E27FC236}">
                <a16:creationId xmlns:a16="http://schemas.microsoft.com/office/drawing/2014/main" id="{DCAFB755-C100-2B04-214C-2105779438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473" y="3134203"/>
            <a:ext cx="1048560" cy="1048560"/>
          </a:xfrm>
          <a:prstGeom prst="rect">
            <a:avLst/>
          </a:prstGeom>
        </p:spPr>
      </p:pic>
      <p:pic>
        <p:nvPicPr>
          <p:cNvPr id="11" name="Image 11">
            <a:extLst>
              <a:ext uri="{FF2B5EF4-FFF2-40B4-BE49-F238E27FC236}">
                <a16:creationId xmlns:a16="http://schemas.microsoft.com/office/drawing/2014/main" id="{7C5C5AD4-1B15-9583-E9CF-30ABBDD7D5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524" y="4427170"/>
            <a:ext cx="818458" cy="798174"/>
          </a:xfrm>
          <a:prstGeom prst="rect">
            <a:avLst/>
          </a:prstGeom>
        </p:spPr>
      </p:pic>
      <p:pic>
        <p:nvPicPr>
          <p:cNvPr id="13" name="Image 15" descr="Une image contenant texte&#10;&#10;Description générée automatiquement">
            <a:extLst>
              <a:ext uri="{FF2B5EF4-FFF2-40B4-BE49-F238E27FC236}">
                <a16:creationId xmlns:a16="http://schemas.microsoft.com/office/drawing/2014/main" id="{29EEB149-44CD-245D-FFC9-6EA3B832BDAA}"/>
              </a:ext>
            </a:extLst>
          </p:cNvPr>
          <p:cNvPicPr>
            <a:picLocks noChangeAspect="1"/>
          </p:cNvPicPr>
          <p:nvPr/>
        </p:nvPicPr>
        <p:blipFill>
          <a:blip r:embed="rId5"/>
          <a:stretch>
            <a:fillRect/>
          </a:stretch>
        </p:blipFill>
        <p:spPr>
          <a:xfrm>
            <a:off x="7897900" y="6226537"/>
            <a:ext cx="1088828" cy="459737"/>
          </a:xfrm>
          <a:prstGeom prst="rect">
            <a:avLst/>
          </a:prstGeom>
        </p:spPr>
      </p:pic>
    </p:spTree>
    <p:extLst>
      <p:ext uri="{BB962C8B-B14F-4D97-AF65-F5344CB8AC3E}">
        <p14:creationId xmlns:p14="http://schemas.microsoft.com/office/powerpoint/2010/main" val="370494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a:extLst>
              <a:ext uri="{FF2B5EF4-FFF2-40B4-BE49-F238E27FC236}">
                <a16:creationId xmlns:a16="http://schemas.microsoft.com/office/drawing/2014/main" id="{2CC62BE2-457E-5915-13E8-02FD0F861A27}"/>
              </a:ext>
            </a:extLst>
          </p:cNvPr>
          <p:cNvSpPr txBox="1">
            <a:spLocks noChangeArrowheads="1"/>
          </p:cNvSpPr>
          <p:nvPr/>
        </p:nvSpPr>
        <p:spPr bwMode="auto">
          <a:xfrm>
            <a:off x="2012221" y="387872"/>
            <a:ext cx="71278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CA" altLang="en-US" sz="2800" b="1" dirty="0">
                <a:latin typeface="Arial"/>
                <a:cs typeface="Arial"/>
              </a:rPr>
              <a:t>En 2022, à la connaissance d’Amnistie internationale, au moins </a:t>
            </a:r>
            <a:r>
              <a:rPr lang="fr-CA" altLang="en-US" sz="2800" b="1" i="1" u="sng" dirty="0">
                <a:latin typeface="Arial"/>
                <a:cs typeface="Arial"/>
              </a:rPr>
              <a:t>883 personnes ont été exécutées</a:t>
            </a:r>
            <a:r>
              <a:rPr lang="fr-CA" altLang="en-US" sz="2800" b="1" dirty="0">
                <a:latin typeface="Arial"/>
                <a:cs typeface="Arial"/>
              </a:rPr>
              <a:t> dans 20 pays</a:t>
            </a:r>
            <a:br>
              <a:rPr lang="fr-CA" altLang="en-US" sz="2800" b="1" dirty="0"/>
            </a:br>
            <a:r>
              <a:rPr lang="fr-CA" altLang="en-US" sz="2800" b="1" dirty="0">
                <a:latin typeface="Arial"/>
                <a:cs typeface="Arial"/>
              </a:rPr>
              <a:t>(sans compter des milliers en Chine dans le secret absolu).</a:t>
            </a:r>
            <a:endParaRPr lang="fr-FR" altLang="en-US" sz="2800" b="1" dirty="0">
              <a:latin typeface="Arial"/>
              <a:cs typeface="Arial"/>
            </a:endParaRPr>
          </a:p>
        </p:txBody>
      </p:sp>
      <p:pic>
        <p:nvPicPr>
          <p:cNvPr id="2" name="Image 2">
            <a:extLst>
              <a:ext uri="{FF2B5EF4-FFF2-40B4-BE49-F238E27FC236}">
                <a16:creationId xmlns:a16="http://schemas.microsoft.com/office/drawing/2014/main" id="{71B31553-671C-8613-E4F7-BA41DBA03990}"/>
              </a:ext>
            </a:extLst>
          </p:cNvPr>
          <p:cNvPicPr>
            <a:picLocks noChangeAspect="1"/>
          </p:cNvPicPr>
          <p:nvPr/>
        </p:nvPicPr>
        <p:blipFill>
          <a:blip r:embed="rId2"/>
          <a:stretch>
            <a:fillRect/>
          </a:stretch>
        </p:blipFill>
        <p:spPr>
          <a:xfrm>
            <a:off x="-42964" y="391885"/>
            <a:ext cx="2866197" cy="5165124"/>
          </a:xfrm>
          <a:prstGeom prst="rect">
            <a:avLst/>
          </a:prstGeom>
        </p:spPr>
      </p:pic>
      <p:pic>
        <p:nvPicPr>
          <p:cNvPr id="6" name="Image 15" descr="Une image contenant texte&#10;&#10;Description générée automatiquement">
            <a:extLst>
              <a:ext uri="{FF2B5EF4-FFF2-40B4-BE49-F238E27FC236}">
                <a16:creationId xmlns:a16="http://schemas.microsoft.com/office/drawing/2014/main" id="{ABD1737C-A949-4D47-BAA0-91A9C00362F3}"/>
              </a:ext>
            </a:extLst>
          </p:cNvPr>
          <p:cNvPicPr>
            <a:picLocks noChangeAspect="1"/>
          </p:cNvPicPr>
          <p:nvPr/>
        </p:nvPicPr>
        <p:blipFill>
          <a:blip r:embed="rId3"/>
          <a:stretch>
            <a:fillRect/>
          </a:stretch>
        </p:blipFill>
        <p:spPr>
          <a:xfrm>
            <a:off x="8056926" y="6395502"/>
            <a:ext cx="1088828" cy="459737"/>
          </a:xfrm>
          <a:prstGeom prst="rect">
            <a:avLst/>
          </a:prstGeom>
        </p:spPr>
      </p:pic>
      <p:pic>
        <p:nvPicPr>
          <p:cNvPr id="3" name="Image 2" descr="Une image contenant texte, capture d’écran, Police, nombre&#10;&#10;Description générée automatiquement">
            <a:extLst>
              <a:ext uri="{FF2B5EF4-FFF2-40B4-BE49-F238E27FC236}">
                <a16:creationId xmlns:a16="http://schemas.microsoft.com/office/drawing/2014/main" id="{A2AB3727-8C2C-106E-024E-AE840EBBB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9670" y="2594114"/>
            <a:ext cx="5068955" cy="3756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C23E2-52AA-2AE8-FF5B-0AF7A707B62D}"/>
              </a:ext>
            </a:extLst>
          </p:cNvPr>
          <p:cNvSpPr>
            <a:spLocks noGrp="1"/>
          </p:cNvSpPr>
          <p:nvPr>
            <p:ph type="title"/>
          </p:nvPr>
        </p:nvSpPr>
        <p:spPr>
          <a:xfrm>
            <a:off x="125555" y="365126"/>
            <a:ext cx="9016458" cy="1343215"/>
          </a:xfrm>
        </p:spPr>
        <p:txBody>
          <a:bodyPr/>
          <a:lstStyle/>
          <a:p>
            <a:r>
              <a:rPr lang="fr-FR" b="1" dirty="0">
                <a:highlight>
                  <a:srgbClr val="FFFF00"/>
                </a:highlight>
                <a:latin typeface="Arial"/>
                <a:cs typeface="Arial"/>
              </a:rPr>
              <a:t>Pour ou contre la peine de mort?</a:t>
            </a:r>
          </a:p>
        </p:txBody>
      </p:sp>
      <p:sp>
        <p:nvSpPr>
          <p:cNvPr id="3" name="Espace réservé du contenu 2">
            <a:extLst>
              <a:ext uri="{FF2B5EF4-FFF2-40B4-BE49-F238E27FC236}">
                <a16:creationId xmlns:a16="http://schemas.microsoft.com/office/drawing/2014/main" id="{B9AA588A-ED73-39EC-9A7D-482ACD9C9D1D}"/>
              </a:ext>
            </a:extLst>
          </p:cNvPr>
          <p:cNvSpPr>
            <a:spLocks noGrp="1"/>
          </p:cNvSpPr>
          <p:nvPr>
            <p:ph idx="1"/>
          </p:nvPr>
        </p:nvSpPr>
        <p:spPr>
          <a:xfrm>
            <a:off x="593344" y="1631446"/>
            <a:ext cx="7648392" cy="4289555"/>
          </a:xfrm>
        </p:spPr>
        <p:txBody>
          <a:bodyPr vert="horz" lIns="91440" tIns="45720" rIns="91440" bIns="45720" rtlCol="0" anchor="t">
            <a:normAutofit/>
          </a:bodyPr>
          <a:lstStyle/>
          <a:p>
            <a:pPr marL="0" indent="0">
              <a:lnSpc>
                <a:spcPct val="150000"/>
              </a:lnSpc>
              <a:spcBef>
                <a:spcPct val="0"/>
              </a:spcBef>
              <a:spcAft>
                <a:spcPct val="0"/>
              </a:spcAft>
              <a:buNone/>
            </a:pPr>
            <a:r>
              <a:rPr lang="fr-CA" dirty="0">
                <a:latin typeface="Arial"/>
                <a:ea typeface="+mn-lt"/>
                <a:cs typeface="+mn-lt"/>
              </a:rPr>
              <a:t>Tout le monde ici présent pense probablement que…</a:t>
            </a:r>
            <a:endParaRPr lang="en-US" dirty="0">
              <a:latin typeface="Arial"/>
              <a:ea typeface="+mn-lt"/>
              <a:cs typeface="+mn-lt"/>
            </a:endParaRPr>
          </a:p>
          <a:p>
            <a:pPr marL="571500" indent="-571500">
              <a:lnSpc>
                <a:spcPct val="150000"/>
              </a:lnSpc>
              <a:spcBef>
                <a:spcPct val="0"/>
              </a:spcBef>
              <a:spcAft>
                <a:spcPct val="0"/>
              </a:spcAft>
              <a:buFont typeface="Wingdings"/>
              <a:buChar char="§"/>
            </a:pPr>
            <a:r>
              <a:rPr lang="fr-CA" dirty="0">
                <a:latin typeface="Arial"/>
                <a:ea typeface="+mn-lt"/>
                <a:cs typeface="+mn-lt"/>
              </a:rPr>
              <a:t>un environnement sécuritaire est souhaitable…</a:t>
            </a:r>
            <a:endParaRPr lang="en-US" dirty="0">
              <a:latin typeface="Arial"/>
              <a:ea typeface="+mn-lt"/>
              <a:cs typeface="+mn-lt"/>
            </a:endParaRPr>
          </a:p>
          <a:p>
            <a:pPr marL="571500" indent="-571500">
              <a:lnSpc>
                <a:spcPct val="150000"/>
              </a:lnSpc>
              <a:spcBef>
                <a:spcPct val="0"/>
              </a:spcBef>
              <a:spcAft>
                <a:spcPct val="0"/>
              </a:spcAft>
              <a:buFont typeface="Wingdings"/>
              <a:buChar char="§"/>
            </a:pPr>
            <a:r>
              <a:rPr lang="fr-CA" dirty="0">
                <a:latin typeface="Arial"/>
                <a:ea typeface="+mn-lt"/>
                <a:cs typeface="+mn-lt"/>
              </a:rPr>
              <a:t>certaines lois semblent trop clémentes…</a:t>
            </a:r>
            <a:endParaRPr lang="en-US" dirty="0">
              <a:latin typeface="Arial"/>
              <a:ea typeface="+mn-lt"/>
              <a:cs typeface="+mn-lt"/>
            </a:endParaRPr>
          </a:p>
          <a:p>
            <a:pPr marL="571500" indent="-571500">
              <a:lnSpc>
                <a:spcPct val="150000"/>
              </a:lnSpc>
              <a:spcBef>
                <a:spcPct val="0"/>
              </a:spcBef>
              <a:spcAft>
                <a:spcPct val="0"/>
              </a:spcAft>
              <a:buFont typeface="Wingdings"/>
              <a:buChar char="§"/>
            </a:pPr>
            <a:r>
              <a:rPr lang="fr-CA" dirty="0">
                <a:latin typeface="Arial"/>
                <a:ea typeface="+mn-lt"/>
                <a:cs typeface="+mn-lt"/>
              </a:rPr>
              <a:t>les victimes ont le droit d’obtenir justice !</a:t>
            </a:r>
            <a:endParaRPr lang="fr-FR">
              <a:latin typeface="Arial"/>
              <a:cs typeface="Calibri"/>
            </a:endParaRPr>
          </a:p>
        </p:txBody>
      </p:sp>
      <p:pic>
        <p:nvPicPr>
          <p:cNvPr id="7" name="Image 15" descr="Une image contenant texte&#10;&#10;Description générée automatiquement">
            <a:extLst>
              <a:ext uri="{FF2B5EF4-FFF2-40B4-BE49-F238E27FC236}">
                <a16:creationId xmlns:a16="http://schemas.microsoft.com/office/drawing/2014/main" id="{BDE75ADD-FCBE-68F2-DE94-7DAC11C2DD50}"/>
              </a:ext>
            </a:extLst>
          </p:cNvPr>
          <p:cNvPicPr>
            <a:picLocks noChangeAspect="1"/>
          </p:cNvPicPr>
          <p:nvPr/>
        </p:nvPicPr>
        <p:blipFill>
          <a:blip r:embed="rId2"/>
          <a:stretch>
            <a:fillRect/>
          </a:stretch>
        </p:blipFill>
        <p:spPr>
          <a:xfrm>
            <a:off x="7897900" y="6226537"/>
            <a:ext cx="1088828" cy="459737"/>
          </a:xfrm>
          <a:prstGeom prst="rect">
            <a:avLst/>
          </a:prstGeom>
        </p:spPr>
      </p:pic>
    </p:spTree>
    <p:extLst>
      <p:ext uri="{BB962C8B-B14F-4D97-AF65-F5344CB8AC3E}">
        <p14:creationId xmlns:p14="http://schemas.microsoft.com/office/powerpoint/2010/main" val="13678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a:extLst>
              <a:ext uri="{FF2B5EF4-FFF2-40B4-BE49-F238E27FC236}">
                <a16:creationId xmlns:a16="http://schemas.microsoft.com/office/drawing/2014/main" id="{4DED1683-1736-33AA-DBA3-02A0347425A1}"/>
              </a:ext>
            </a:extLst>
          </p:cNvPr>
          <p:cNvSpPr txBox="1">
            <a:spLocks noChangeArrowheads="1"/>
          </p:cNvSpPr>
          <p:nvPr/>
        </p:nvSpPr>
        <p:spPr bwMode="auto">
          <a:xfrm>
            <a:off x="306553" y="549275"/>
            <a:ext cx="85277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fr-CA" altLang="en-US" b="1" dirty="0">
                <a:highlight>
                  <a:srgbClr val="FFFF00"/>
                </a:highlight>
                <a:latin typeface="Arial"/>
                <a:cs typeface="Arial"/>
              </a:rPr>
              <a:t>Les méthodes d’exécution utilisées sont :</a:t>
            </a:r>
            <a:r>
              <a:rPr lang="fr-CA" altLang="en-US" b="1" dirty="0">
                <a:latin typeface="Arial"/>
                <a:cs typeface="Arial"/>
              </a:rPr>
              <a:t> </a:t>
            </a:r>
            <a:endParaRPr lang="fr-CA" altLang="en-US" b="1" dirty="0">
              <a:cs typeface="Arial"/>
            </a:endParaRPr>
          </a:p>
          <a:p>
            <a:pPr algn="ctr" eaLnBrk="1" hangingPunct="1">
              <a:spcBef>
                <a:spcPct val="50000"/>
              </a:spcBef>
              <a:buNone/>
            </a:pPr>
            <a:r>
              <a:rPr lang="fr-CA" altLang="en-US" dirty="0">
                <a:latin typeface="Arial"/>
                <a:cs typeface="Arial"/>
              </a:rPr>
              <a:t>la décapitation, </a:t>
            </a:r>
            <a:endParaRPr lang="fr-CA" altLang="en-US">
              <a:cs typeface="Arial"/>
            </a:endParaRPr>
          </a:p>
          <a:p>
            <a:pPr algn="ctr" eaLnBrk="1" hangingPunct="1">
              <a:spcBef>
                <a:spcPct val="50000"/>
              </a:spcBef>
              <a:buNone/>
            </a:pPr>
            <a:r>
              <a:rPr lang="fr-CA" altLang="en-US" dirty="0">
                <a:latin typeface="Arial"/>
                <a:cs typeface="Arial"/>
              </a:rPr>
              <a:t>l’électrocution, </a:t>
            </a:r>
            <a:endParaRPr lang="fr-CA" altLang="en-US">
              <a:cs typeface="Arial"/>
            </a:endParaRPr>
          </a:p>
          <a:p>
            <a:pPr algn="ctr" eaLnBrk="1" hangingPunct="1">
              <a:spcBef>
                <a:spcPct val="50000"/>
              </a:spcBef>
              <a:buNone/>
            </a:pPr>
            <a:r>
              <a:rPr lang="fr-CA" altLang="en-US" dirty="0">
                <a:latin typeface="Arial"/>
                <a:cs typeface="Arial"/>
              </a:rPr>
              <a:t>la pendaison, </a:t>
            </a:r>
            <a:endParaRPr lang="fr-CA" altLang="en-US">
              <a:cs typeface="Arial"/>
            </a:endParaRPr>
          </a:p>
          <a:p>
            <a:pPr algn="ctr" eaLnBrk="1" hangingPunct="1">
              <a:spcBef>
                <a:spcPct val="50000"/>
              </a:spcBef>
              <a:buNone/>
            </a:pPr>
            <a:r>
              <a:rPr lang="fr-CA" altLang="en-US" dirty="0">
                <a:latin typeface="Arial"/>
                <a:cs typeface="Arial"/>
              </a:rPr>
              <a:t>l’injection létale, </a:t>
            </a:r>
            <a:endParaRPr lang="fr-CA" altLang="en-US">
              <a:cs typeface="Arial"/>
            </a:endParaRPr>
          </a:p>
          <a:p>
            <a:pPr algn="ctr" eaLnBrk="1" hangingPunct="1">
              <a:spcBef>
                <a:spcPct val="50000"/>
              </a:spcBef>
              <a:buNone/>
            </a:pPr>
            <a:r>
              <a:rPr lang="fr-CA" altLang="en-US" dirty="0">
                <a:latin typeface="Arial"/>
                <a:cs typeface="Arial"/>
              </a:rPr>
              <a:t>le passage par les armes </a:t>
            </a:r>
            <a:endParaRPr lang="fr-CA" altLang="en-US">
              <a:cs typeface="Arial"/>
            </a:endParaRPr>
          </a:p>
          <a:p>
            <a:pPr algn="ctr" eaLnBrk="1" hangingPunct="1">
              <a:spcBef>
                <a:spcPct val="50000"/>
              </a:spcBef>
              <a:buFontTx/>
              <a:buNone/>
            </a:pPr>
            <a:r>
              <a:rPr lang="fr-CA" altLang="en-US" dirty="0">
                <a:latin typeface="Arial"/>
                <a:cs typeface="Arial"/>
              </a:rPr>
              <a:t>et la lapidation.</a:t>
            </a:r>
            <a:endParaRPr lang="fr-FR" altLang="en-US" dirty="0">
              <a:latin typeface="Arial"/>
              <a:cs typeface="Arial"/>
            </a:endParaRPr>
          </a:p>
        </p:txBody>
      </p:sp>
      <p:pic>
        <p:nvPicPr>
          <p:cNvPr id="23554" name="Picture 5" descr="Castellani_Roberta1bV">
            <a:extLst>
              <a:ext uri="{FF2B5EF4-FFF2-40B4-BE49-F238E27FC236}">
                <a16:creationId xmlns:a16="http://schemas.microsoft.com/office/drawing/2014/main" id="{99598BC5-F81A-6DC8-B209-0281444A6FC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6462" y="1486041"/>
            <a:ext cx="19034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Colombe">
            <a:extLst>
              <a:ext uri="{FF2B5EF4-FFF2-40B4-BE49-F238E27FC236}">
                <a16:creationId xmlns:a16="http://schemas.microsoft.com/office/drawing/2014/main" id="{74A7EFFA-CC07-C517-5E73-792309A779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7862" y="2260195"/>
            <a:ext cx="22526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15" descr="Une image contenant texte&#10;&#10;Description générée automatiquement">
            <a:extLst>
              <a:ext uri="{FF2B5EF4-FFF2-40B4-BE49-F238E27FC236}">
                <a16:creationId xmlns:a16="http://schemas.microsoft.com/office/drawing/2014/main" id="{F01D6E2D-FE09-0DF3-BA39-D2F5EC7B78BC}"/>
              </a:ext>
            </a:extLst>
          </p:cNvPr>
          <p:cNvPicPr>
            <a:picLocks noChangeAspect="1"/>
          </p:cNvPicPr>
          <p:nvPr/>
        </p:nvPicPr>
        <p:blipFill>
          <a:blip r:embed="rId4"/>
          <a:stretch>
            <a:fillRect/>
          </a:stretch>
        </p:blipFill>
        <p:spPr>
          <a:xfrm>
            <a:off x="7897900" y="6226537"/>
            <a:ext cx="1088828" cy="4597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a:extLst>
              <a:ext uri="{FF2B5EF4-FFF2-40B4-BE49-F238E27FC236}">
                <a16:creationId xmlns:a16="http://schemas.microsoft.com/office/drawing/2014/main" id="{CAF1DF97-4653-CB28-AB2E-BC4DB33B7ECE}"/>
              </a:ext>
            </a:extLst>
          </p:cNvPr>
          <p:cNvSpPr txBox="1">
            <a:spLocks noChangeArrowheads="1"/>
          </p:cNvSpPr>
          <p:nvPr/>
        </p:nvSpPr>
        <p:spPr bwMode="auto">
          <a:xfrm>
            <a:off x="323850" y="436875"/>
            <a:ext cx="6480175"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en-US" sz="4800" b="1" dirty="0">
                <a:highlight>
                  <a:srgbClr val="FFFF00"/>
                </a:highlight>
                <a:latin typeface="Arial"/>
                <a:cs typeface="Arial"/>
              </a:rPr>
              <a:t>Amnistie internationale s’oppose à la peine de mort en toutes circonstances.</a:t>
            </a:r>
            <a:endParaRPr lang="fr-FR" altLang="en-US" sz="4800" b="1" dirty="0">
              <a:highlight>
                <a:srgbClr val="FFFF00"/>
              </a:highlight>
              <a:latin typeface="Arial"/>
              <a:cs typeface="Arial"/>
            </a:endParaRPr>
          </a:p>
        </p:txBody>
      </p:sp>
      <p:sp>
        <p:nvSpPr>
          <p:cNvPr id="24578" name="Text Box 5">
            <a:extLst>
              <a:ext uri="{FF2B5EF4-FFF2-40B4-BE49-F238E27FC236}">
                <a16:creationId xmlns:a16="http://schemas.microsoft.com/office/drawing/2014/main" id="{C212D9A9-0DE0-60D5-78AB-02805C3F350E}"/>
              </a:ext>
            </a:extLst>
          </p:cNvPr>
          <p:cNvSpPr txBox="1">
            <a:spLocks noChangeArrowheads="1"/>
          </p:cNvSpPr>
          <p:nvPr/>
        </p:nvSpPr>
        <p:spPr bwMode="auto">
          <a:xfrm>
            <a:off x="2780461" y="4725301"/>
            <a:ext cx="72358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CA" altLang="en-US" sz="3600" b="1" dirty="0">
                <a:solidFill>
                  <a:schemeClr val="bg1"/>
                </a:solidFill>
                <a:highlight>
                  <a:srgbClr val="000000"/>
                </a:highlight>
                <a:latin typeface="Arial"/>
                <a:cs typeface="Arial"/>
              </a:rPr>
              <a:t>Voici quelques raisons qui expliquent cette position…</a:t>
            </a:r>
            <a:endParaRPr lang="fr-FR" altLang="en-US" sz="3600" b="1">
              <a:solidFill>
                <a:schemeClr val="bg1"/>
              </a:solidFill>
              <a:highlight>
                <a:srgbClr val="000000"/>
              </a:highlight>
              <a:latin typeface="Arial"/>
              <a:cs typeface="Arial"/>
            </a:endParaRPr>
          </a:p>
        </p:txBody>
      </p:sp>
      <p:pic>
        <p:nvPicPr>
          <p:cNvPr id="3" name="Image 15" descr="Une image contenant texte&#10;&#10;Description générée automatiquement">
            <a:extLst>
              <a:ext uri="{FF2B5EF4-FFF2-40B4-BE49-F238E27FC236}">
                <a16:creationId xmlns:a16="http://schemas.microsoft.com/office/drawing/2014/main" id="{14969847-38DC-2DB6-AAA3-D17BBE7745FA}"/>
              </a:ext>
            </a:extLst>
          </p:cNvPr>
          <p:cNvPicPr>
            <a:picLocks noChangeAspect="1"/>
          </p:cNvPicPr>
          <p:nvPr/>
        </p:nvPicPr>
        <p:blipFill>
          <a:blip r:embed="rId2"/>
          <a:stretch>
            <a:fillRect/>
          </a:stretch>
        </p:blipFill>
        <p:spPr>
          <a:xfrm>
            <a:off x="7897900" y="6226537"/>
            <a:ext cx="1088828" cy="459737"/>
          </a:xfrm>
          <a:prstGeom prst="rect">
            <a:avLst/>
          </a:prstGeom>
        </p:spPr>
      </p:pic>
      <p:pic>
        <p:nvPicPr>
          <p:cNvPr id="2" name="Image 4" descr="Une image contenant texte, personne, extérieur, portable&#10;&#10;Description générée automatiquement">
            <a:extLst>
              <a:ext uri="{FF2B5EF4-FFF2-40B4-BE49-F238E27FC236}">
                <a16:creationId xmlns:a16="http://schemas.microsoft.com/office/drawing/2014/main" id="{72D899E8-ABD4-B095-D5E9-2BAE8D64E7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5975" y="341877"/>
            <a:ext cx="2849185" cy="14169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a:extLst>
              <a:ext uri="{FF2B5EF4-FFF2-40B4-BE49-F238E27FC236}">
                <a16:creationId xmlns:a16="http://schemas.microsoft.com/office/drawing/2014/main" id="{4113E96E-083B-2628-78D0-9FAC06FA037C}"/>
              </a:ext>
            </a:extLst>
          </p:cNvPr>
          <p:cNvSpPr txBox="1">
            <a:spLocks noChangeArrowheads="1"/>
          </p:cNvSpPr>
          <p:nvPr/>
        </p:nvSpPr>
        <p:spPr bwMode="auto">
          <a:xfrm>
            <a:off x="468313" y="620713"/>
            <a:ext cx="568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a:buChar char="§"/>
            </a:pPr>
            <a:r>
              <a:rPr lang="fr-CA" altLang="en-US" sz="2000" b="1" dirty="0">
                <a:solidFill>
                  <a:srgbClr val="000000"/>
                </a:solidFill>
                <a:highlight>
                  <a:srgbClr val="FFFF00"/>
                </a:highlight>
                <a:latin typeface="Arial"/>
                <a:cs typeface="Arial"/>
              </a:rPr>
              <a:t>La peine de mort est une violation </a:t>
            </a:r>
            <a:r>
              <a:rPr lang="fr-CA" altLang="en-US" sz="2000" b="1" i="1" u="sng" dirty="0">
                <a:solidFill>
                  <a:srgbClr val="000000"/>
                </a:solidFill>
                <a:highlight>
                  <a:srgbClr val="FFFF00"/>
                </a:highlight>
                <a:latin typeface="Arial"/>
                <a:cs typeface="Arial"/>
              </a:rPr>
              <a:t>du droit à la vie</a:t>
            </a:r>
            <a:r>
              <a:rPr lang="fr-CA" altLang="en-US" sz="2000" b="1" dirty="0">
                <a:solidFill>
                  <a:srgbClr val="000000"/>
                </a:solidFill>
                <a:highlight>
                  <a:srgbClr val="FFFF00"/>
                </a:highlight>
                <a:latin typeface="Arial"/>
                <a:cs typeface="Arial"/>
              </a:rPr>
              <a:t>. L’État ne dispose pas du droit de vie et de mort sur ses citoyens</a:t>
            </a:r>
            <a:endParaRPr lang="fr-FR" altLang="en-US" sz="2800" b="1">
              <a:solidFill>
                <a:srgbClr val="000000"/>
              </a:solidFill>
              <a:highlight>
                <a:srgbClr val="FFFF00"/>
              </a:highlight>
              <a:latin typeface="Arial"/>
              <a:cs typeface="Arial"/>
            </a:endParaRPr>
          </a:p>
        </p:txBody>
      </p:sp>
      <p:sp>
        <p:nvSpPr>
          <p:cNvPr id="25602" name="Text Box 5">
            <a:extLst>
              <a:ext uri="{FF2B5EF4-FFF2-40B4-BE49-F238E27FC236}">
                <a16:creationId xmlns:a16="http://schemas.microsoft.com/office/drawing/2014/main" id="{5766690D-4A71-3166-76EA-B1B3F9364DA1}"/>
              </a:ext>
            </a:extLst>
          </p:cNvPr>
          <p:cNvSpPr txBox="1">
            <a:spLocks noChangeArrowheads="1"/>
          </p:cNvSpPr>
          <p:nvPr/>
        </p:nvSpPr>
        <p:spPr bwMode="auto">
          <a:xfrm>
            <a:off x="843792" y="1612279"/>
            <a:ext cx="73469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fr-CA" altLang="en-US" sz="1400" b="1" i="1" dirty="0">
                <a:solidFill>
                  <a:srgbClr val="000000"/>
                </a:solidFill>
                <a:latin typeface="Arial"/>
                <a:cs typeface="Arial"/>
              </a:rPr>
              <a:t>«Tout individu a droit à la vie, à la liberté et à la sûreté de sa personne.»</a:t>
            </a:r>
            <a:endParaRPr lang="fr-FR" sz="1400">
              <a:solidFill>
                <a:srgbClr val="000000"/>
              </a:solidFill>
              <a:cs typeface="Arial"/>
            </a:endParaRPr>
          </a:p>
          <a:p>
            <a:pPr eaLnBrk="1" hangingPunct="1">
              <a:spcBef>
                <a:spcPct val="50000"/>
              </a:spcBef>
              <a:buNone/>
            </a:pPr>
            <a:r>
              <a:rPr lang="fr-CA" altLang="en-US" sz="1400" b="1" dirty="0">
                <a:solidFill>
                  <a:srgbClr val="000000"/>
                </a:solidFill>
                <a:latin typeface="Arial"/>
                <a:cs typeface="Arial"/>
              </a:rPr>
              <a:t> Déclaration universelle des Droits de l’Homme</a:t>
            </a:r>
            <a:endParaRPr lang="fr-FR" altLang="en-US" sz="1400" b="1" dirty="0">
              <a:solidFill>
                <a:srgbClr val="000000"/>
              </a:solidFill>
              <a:latin typeface="Arial"/>
              <a:cs typeface="Arial"/>
            </a:endParaRPr>
          </a:p>
        </p:txBody>
      </p:sp>
      <p:pic>
        <p:nvPicPr>
          <p:cNvPr id="25603" name="Picture 6" descr="25790_web">
            <a:extLst>
              <a:ext uri="{FF2B5EF4-FFF2-40B4-BE49-F238E27FC236}">
                <a16:creationId xmlns:a16="http://schemas.microsoft.com/office/drawing/2014/main" id="{C779B00F-F88E-B65C-D52B-4486BB8BCFA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24223" y="64605"/>
            <a:ext cx="2294214" cy="154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extLst>
              <a:ext uri="{FF2B5EF4-FFF2-40B4-BE49-F238E27FC236}">
                <a16:creationId xmlns:a16="http://schemas.microsoft.com/office/drawing/2014/main" id="{C8C720DB-65FD-4783-B8DA-AEE11E7C27D3}"/>
              </a:ext>
            </a:extLst>
          </p:cNvPr>
          <p:cNvSpPr txBox="1">
            <a:spLocks noChangeArrowheads="1"/>
          </p:cNvSpPr>
          <p:nvPr/>
        </p:nvSpPr>
        <p:spPr bwMode="auto">
          <a:xfrm>
            <a:off x="468313" y="2414933"/>
            <a:ext cx="6048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a:buChar char="§"/>
            </a:pPr>
            <a:r>
              <a:rPr lang="fr-CA" altLang="en-US" sz="2000" b="1" dirty="0">
                <a:solidFill>
                  <a:srgbClr val="000000"/>
                </a:solidFill>
                <a:highlight>
                  <a:srgbClr val="FFFF00"/>
                </a:highlight>
                <a:latin typeface="Arial"/>
                <a:cs typeface="Arial"/>
              </a:rPr>
              <a:t>La condamnation à mort, l’attente dans le couloir de la mort et l’exécution sont des châtiments </a:t>
            </a:r>
            <a:r>
              <a:rPr lang="fr-CA" altLang="en-US" sz="2000" b="1" i="1" u="sng" dirty="0">
                <a:solidFill>
                  <a:srgbClr val="000000"/>
                </a:solidFill>
                <a:highlight>
                  <a:srgbClr val="FFFF00"/>
                </a:highlight>
                <a:latin typeface="Arial"/>
                <a:cs typeface="Arial"/>
              </a:rPr>
              <a:t>cruels, inhumains et dégradants</a:t>
            </a:r>
            <a:r>
              <a:rPr lang="fr-CA" altLang="en-US" sz="2000" b="1" dirty="0">
                <a:solidFill>
                  <a:srgbClr val="000000"/>
                </a:solidFill>
                <a:highlight>
                  <a:srgbClr val="FFFF00"/>
                </a:highlight>
                <a:latin typeface="Arial"/>
                <a:cs typeface="Arial"/>
              </a:rPr>
              <a:t>.</a:t>
            </a:r>
            <a:endParaRPr lang="fr-FR" altLang="en-US" sz="2000" b="1">
              <a:solidFill>
                <a:srgbClr val="000000"/>
              </a:solidFill>
              <a:highlight>
                <a:srgbClr val="FFFF00"/>
              </a:highlight>
              <a:latin typeface="Arial"/>
              <a:cs typeface="Arial"/>
            </a:endParaRPr>
          </a:p>
        </p:txBody>
      </p:sp>
      <p:sp>
        <p:nvSpPr>
          <p:cNvPr id="5" name="Text Box 5">
            <a:extLst>
              <a:ext uri="{FF2B5EF4-FFF2-40B4-BE49-F238E27FC236}">
                <a16:creationId xmlns:a16="http://schemas.microsoft.com/office/drawing/2014/main" id="{1BFD42D3-A560-F214-5978-CB2A47D8630F}"/>
              </a:ext>
            </a:extLst>
          </p:cNvPr>
          <p:cNvSpPr txBox="1">
            <a:spLocks noChangeArrowheads="1"/>
          </p:cNvSpPr>
          <p:nvPr/>
        </p:nvSpPr>
        <p:spPr bwMode="auto">
          <a:xfrm>
            <a:off x="847449" y="3421408"/>
            <a:ext cx="591343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en-US" sz="1400" b="1" i="1" dirty="0">
                <a:solidFill>
                  <a:srgbClr val="000000"/>
                </a:solidFill>
                <a:latin typeface="Arial"/>
                <a:cs typeface="Arial"/>
              </a:rPr>
              <a:t>«Nul ne sera soumis à la torture, ni à des peines ou traitements cruels, inhumains ou dégradants.»</a:t>
            </a:r>
            <a:endParaRPr lang="fr-FR">
              <a:solidFill>
                <a:srgbClr val="000000"/>
              </a:solidFill>
            </a:endParaRPr>
          </a:p>
          <a:p>
            <a:pPr eaLnBrk="1" hangingPunct="1">
              <a:spcBef>
                <a:spcPct val="50000"/>
              </a:spcBef>
              <a:buNone/>
            </a:pPr>
            <a:r>
              <a:rPr lang="fr-FR" altLang="en-US" sz="1400" b="1" dirty="0">
                <a:solidFill>
                  <a:srgbClr val="000000"/>
                </a:solidFill>
                <a:latin typeface="Arial"/>
                <a:cs typeface="Arial"/>
              </a:rPr>
              <a:t>Déclaration universelle des Droits de l’Homme</a:t>
            </a:r>
            <a:r>
              <a:rPr lang="fr-FR" altLang="en-US" sz="1100" b="1" dirty="0">
                <a:solidFill>
                  <a:srgbClr val="000000"/>
                </a:solidFill>
                <a:latin typeface="Arial"/>
                <a:cs typeface="Arial"/>
              </a:rPr>
              <a:t> </a:t>
            </a:r>
            <a:endParaRPr lang="fr-FR" altLang="en-US" sz="1100" b="1" dirty="0">
              <a:solidFill>
                <a:srgbClr val="000000"/>
              </a:solidFill>
              <a:cs typeface="Arial"/>
            </a:endParaRPr>
          </a:p>
        </p:txBody>
      </p:sp>
      <p:pic>
        <p:nvPicPr>
          <p:cNvPr id="7" name="Picture 6" descr="Gurney">
            <a:extLst>
              <a:ext uri="{FF2B5EF4-FFF2-40B4-BE49-F238E27FC236}">
                <a16:creationId xmlns:a16="http://schemas.microsoft.com/office/drawing/2014/main" id="{23FC78AE-3B66-5D7C-EE56-FAA8E07BF6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0703" y="2492582"/>
            <a:ext cx="2129321" cy="146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D897DCB4-F8A4-4C5D-088B-1179BFBFEDCD}"/>
              </a:ext>
            </a:extLst>
          </p:cNvPr>
          <p:cNvSpPr txBox="1">
            <a:spLocks noChangeArrowheads="1"/>
          </p:cNvSpPr>
          <p:nvPr/>
        </p:nvSpPr>
        <p:spPr bwMode="auto">
          <a:xfrm>
            <a:off x="469832" y="4392405"/>
            <a:ext cx="4321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buFont typeface="Wingdings"/>
              <a:buChar char="§"/>
            </a:pPr>
            <a:r>
              <a:rPr lang="fr-CA" altLang="en-US" sz="2000" b="1" dirty="0">
                <a:solidFill>
                  <a:srgbClr val="000000"/>
                </a:solidFill>
                <a:highlight>
                  <a:srgbClr val="FFFF00"/>
                </a:highlight>
                <a:latin typeface="Arial"/>
                <a:cs typeface="Arial"/>
              </a:rPr>
              <a:t>La peine capitale n’est </a:t>
            </a:r>
            <a:r>
              <a:rPr lang="fr-CA" altLang="en-US" sz="2000" b="1" i="1" u="sng" dirty="0">
                <a:solidFill>
                  <a:srgbClr val="000000"/>
                </a:solidFill>
                <a:highlight>
                  <a:srgbClr val="FFFF00"/>
                </a:highlight>
                <a:latin typeface="Arial"/>
                <a:cs typeface="Arial"/>
              </a:rPr>
              <a:t>pas dissuasive</a:t>
            </a:r>
            <a:r>
              <a:rPr lang="fr-CA" altLang="en-US" sz="2000" b="1" dirty="0">
                <a:solidFill>
                  <a:srgbClr val="000000"/>
                </a:solidFill>
                <a:highlight>
                  <a:srgbClr val="FFFF00"/>
                </a:highlight>
                <a:latin typeface="Arial"/>
                <a:cs typeface="Arial"/>
              </a:rPr>
              <a:t>.</a:t>
            </a:r>
            <a:endParaRPr lang="fr-FR" altLang="en-US" sz="2000" b="1">
              <a:solidFill>
                <a:srgbClr val="000000"/>
              </a:solidFill>
              <a:highlight>
                <a:srgbClr val="FFFF00"/>
              </a:highlight>
              <a:latin typeface="Arial"/>
              <a:cs typeface="Arial"/>
            </a:endParaRPr>
          </a:p>
        </p:txBody>
      </p:sp>
      <p:sp>
        <p:nvSpPr>
          <p:cNvPr id="6" name="ZoneTexte 5">
            <a:extLst>
              <a:ext uri="{FF2B5EF4-FFF2-40B4-BE49-F238E27FC236}">
                <a16:creationId xmlns:a16="http://schemas.microsoft.com/office/drawing/2014/main" id="{00EB7C55-5FA9-9A85-6B75-1FBD0ACE1A2A}"/>
              </a:ext>
            </a:extLst>
          </p:cNvPr>
          <p:cNvSpPr txBox="1"/>
          <p:nvPr/>
        </p:nvSpPr>
        <p:spPr>
          <a:xfrm>
            <a:off x="848139" y="5055704"/>
            <a:ext cx="479728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dirty="0">
                <a:solidFill>
                  <a:srgbClr val="000000"/>
                </a:solidFill>
                <a:latin typeface="Arial"/>
                <a:cs typeface="Segoe UI"/>
              </a:rPr>
              <a:t>Au Canada, en 2020, le taux d’homicides était de </a:t>
            </a:r>
            <a:r>
              <a:rPr lang="fr-CA" sz="1400" b="1" i="1" dirty="0">
                <a:solidFill>
                  <a:srgbClr val="000000"/>
                </a:solidFill>
                <a:latin typeface="Arial"/>
                <a:cs typeface="Segoe UI"/>
              </a:rPr>
              <a:t>42% inférieur</a:t>
            </a:r>
            <a:r>
              <a:rPr lang="fr-CA" sz="1400" b="1" dirty="0">
                <a:solidFill>
                  <a:srgbClr val="000000"/>
                </a:solidFill>
                <a:latin typeface="Arial"/>
                <a:cs typeface="Segoe UI"/>
              </a:rPr>
              <a:t> à ce qu’il était avant l’abolition de la peine capitale en 1976.</a:t>
            </a:r>
            <a:r>
              <a:rPr lang="en-US" sz="1400" dirty="0">
                <a:solidFill>
                  <a:srgbClr val="000000"/>
                </a:solidFill>
                <a:latin typeface="Arial"/>
                <a:cs typeface="Segoe UI"/>
              </a:rPr>
              <a:t>​</a:t>
            </a:r>
            <a:endParaRPr lang="fr-FR" sz="1400" dirty="0">
              <a:solidFill>
                <a:srgbClr val="000000"/>
              </a:solidFill>
              <a:latin typeface="Arial"/>
              <a:cs typeface="Arial"/>
            </a:endParaRPr>
          </a:p>
          <a:p>
            <a:endParaRPr lang="en-US" sz="1400" dirty="0">
              <a:solidFill>
                <a:srgbClr val="000000"/>
              </a:solidFill>
              <a:latin typeface="Arial"/>
              <a:cs typeface="Segoe UI"/>
            </a:endParaRPr>
          </a:p>
          <a:p>
            <a:r>
              <a:rPr lang="fr-CA" sz="1400" b="1" dirty="0">
                <a:solidFill>
                  <a:srgbClr val="000000"/>
                </a:solidFill>
                <a:latin typeface="Arial"/>
                <a:cs typeface="Segoe UI"/>
              </a:rPr>
              <a:t>Au New Jersey, le taux d’homicides a </a:t>
            </a:r>
            <a:r>
              <a:rPr lang="fr-CA" sz="1400" b="1" i="1" dirty="0">
                <a:solidFill>
                  <a:srgbClr val="000000"/>
                </a:solidFill>
                <a:latin typeface="Arial"/>
                <a:cs typeface="Segoe UI"/>
              </a:rPr>
              <a:t>chuté de 24%</a:t>
            </a:r>
            <a:r>
              <a:rPr lang="fr-CA" sz="1400" b="1" dirty="0">
                <a:solidFill>
                  <a:srgbClr val="000000"/>
                </a:solidFill>
                <a:latin typeface="Arial"/>
                <a:cs typeface="Segoe UI"/>
              </a:rPr>
              <a:t> l’année qui a suivi l’abolition de la peine de mort en décembre 2007.</a:t>
            </a:r>
            <a:r>
              <a:rPr lang="fr-FR" sz="1400" dirty="0">
                <a:solidFill>
                  <a:srgbClr val="000000"/>
                </a:solidFill>
                <a:latin typeface="Arial"/>
                <a:cs typeface="Segoe UI"/>
              </a:rPr>
              <a:t>​</a:t>
            </a:r>
          </a:p>
        </p:txBody>
      </p:sp>
      <p:pic>
        <p:nvPicPr>
          <p:cNvPr id="9" name="Picture 6" descr="Die-in 2 juin 2009 037">
            <a:extLst>
              <a:ext uri="{FF2B5EF4-FFF2-40B4-BE49-F238E27FC236}">
                <a16:creationId xmlns:a16="http://schemas.microsoft.com/office/drawing/2014/main" id="{08F7B191-ABED-1467-6083-7CF2CFBBE9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1398" y="4564172"/>
            <a:ext cx="2036832" cy="152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5" descr="Une image contenant texte&#10;&#10;Description générée automatiquement">
            <a:extLst>
              <a:ext uri="{FF2B5EF4-FFF2-40B4-BE49-F238E27FC236}">
                <a16:creationId xmlns:a16="http://schemas.microsoft.com/office/drawing/2014/main" id="{B12E4A40-1A00-F7F9-7EF7-7AA6325EE4D1}"/>
              </a:ext>
            </a:extLst>
          </p:cNvPr>
          <p:cNvPicPr>
            <a:picLocks noChangeAspect="1"/>
          </p:cNvPicPr>
          <p:nvPr/>
        </p:nvPicPr>
        <p:blipFill>
          <a:blip r:embed="rId5"/>
          <a:stretch>
            <a:fillRect/>
          </a:stretch>
        </p:blipFill>
        <p:spPr>
          <a:xfrm>
            <a:off x="7897900" y="6226537"/>
            <a:ext cx="1088828" cy="459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a:extLst>
              <a:ext uri="{FF2B5EF4-FFF2-40B4-BE49-F238E27FC236}">
                <a16:creationId xmlns:a16="http://schemas.microsoft.com/office/drawing/2014/main" id="{9A7AFD2B-BCE4-1474-9694-A7078B945924}"/>
              </a:ext>
            </a:extLst>
          </p:cNvPr>
          <p:cNvSpPr txBox="1">
            <a:spLocks noChangeArrowheads="1"/>
          </p:cNvSpPr>
          <p:nvPr/>
        </p:nvSpPr>
        <p:spPr bwMode="auto">
          <a:xfrm>
            <a:off x="755650" y="692150"/>
            <a:ext cx="5256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a:buChar char="§"/>
            </a:pPr>
            <a:r>
              <a:rPr lang="fr-CA" altLang="en-US" sz="2000" b="1" dirty="0">
                <a:solidFill>
                  <a:srgbClr val="000000"/>
                </a:solidFill>
                <a:highlight>
                  <a:srgbClr val="FFFF00"/>
                </a:highlight>
                <a:latin typeface="Arial"/>
                <a:cs typeface="Arial"/>
              </a:rPr>
              <a:t>La possibilité d’une </a:t>
            </a:r>
            <a:r>
              <a:rPr lang="fr-CA" altLang="en-US" sz="2000" b="1" i="1" u="sng" dirty="0">
                <a:solidFill>
                  <a:srgbClr val="000000"/>
                </a:solidFill>
                <a:highlight>
                  <a:srgbClr val="FFFF00"/>
                </a:highlight>
                <a:latin typeface="Arial"/>
                <a:cs typeface="Arial"/>
              </a:rPr>
              <a:t>erreur judiciaire</a:t>
            </a:r>
            <a:r>
              <a:rPr lang="fr-CA" altLang="en-US" sz="2000" b="1" dirty="0">
                <a:solidFill>
                  <a:srgbClr val="000000"/>
                </a:solidFill>
                <a:highlight>
                  <a:srgbClr val="FFFF00"/>
                </a:highlight>
                <a:latin typeface="Arial"/>
                <a:cs typeface="Arial"/>
              </a:rPr>
              <a:t> est réelle.</a:t>
            </a:r>
            <a:endParaRPr lang="fr-FR" altLang="en-US" sz="2000" b="1">
              <a:solidFill>
                <a:srgbClr val="000000"/>
              </a:solidFill>
              <a:highlight>
                <a:srgbClr val="FFFF00"/>
              </a:highlight>
              <a:latin typeface="Arial"/>
              <a:cs typeface="Arial"/>
            </a:endParaRPr>
          </a:p>
        </p:txBody>
      </p:sp>
      <p:sp>
        <p:nvSpPr>
          <p:cNvPr id="28674" name="Text Box 5">
            <a:extLst>
              <a:ext uri="{FF2B5EF4-FFF2-40B4-BE49-F238E27FC236}">
                <a16:creationId xmlns:a16="http://schemas.microsoft.com/office/drawing/2014/main" id="{573CE34A-41F2-BAA2-4EB9-86C84F8EDF6E}"/>
              </a:ext>
            </a:extLst>
          </p:cNvPr>
          <p:cNvSpPr txBox="1">
            <a:spLocks noChangeArrowheads="1"/>
          </p:cNvSpPr>
          <p:nvPr/>
        </p:nvSpPr>
        <p:spPr bwMode="auto">
          <a:xfrm>
            <a:off x="1070321" y="1325908"/>
            <a:ext cx="5113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fr-CA" altLang="en-US" sz="1400" b="1" dirty="0">
                <a:solidFill>
                  <a:srgbClr val="000000"/>
                </a:solidFill>
                <a:latin typeface="Arial"/>
                <a:cs typeface="Arial"/>
              </a:rPr>
              <a:t>Depuis 1973, aux États-Unis, </a:t>
            </a:r>
            <a:br>
              <a:rPr lang="fr-CA" altLang="en-US" sz="1400" b="1" dirty="0">
                <a:solidFill>
                  <a:srgbClr val="000000"/>
                </a:solidFill>
              </a:rPr>
            </a:br>
            <a:r>
              <a:rPr lang="fr-CA" altLang="en-US" sz="1400" b="1" dirty="0">
                <a:solidFill>
                  <a:srgbClr val="000000"/>
                </a:solidFill>
                <a:latin typeface="Arial"/>
                <a:cs typeface="Arial"/>
              </a:rPr>
              <a:t>au moins 186 personnes ont été </a:t>
            </a:r>
            <a:r>
              <a:rPr lang="fr-CA" altLang="en-US" sz="1400" b="1" u="sng" dirty="0">
                <a:solidFill>
                  <a:srgbClr val="000000"/>
                </a:solidFill>
                <a:latin typeface="Arial"/>
                <a:cs typeface="Arial"/>
              </a:rPr>
              <a:t>libérées</a:t>
            </a:r>
            <a:r>
              <a:rPr lang="fr-CA" altLang="en-US" sz="1400" b="1" dirty="0">
                <a:solidFill>
                  <a:srgbClr val="000000"/>
                </a:solidFill>
                <a:latin typeface="Arial"/>
                <a:cs typeface="Arial"/>
              </a:rPr>
              <a:t> après avoir été reconnues </a:t>
            </a:r>
            <a:r>
              <a:rPr lang="fr-CA" altLang="en-US" sz="1400" b="1" u="sng" dirty="0">
                <a:solidFill>
                  <a:srgbClr val="000000"/>
                </a:solidFill>
                <a:latin typeface="Arial"/>
                <a:cs typeface="Arial"/>
              </a:rPr>
              <a:t>innocentes</a:t>
            </a:r>
            <a:r>
              <a:rPr lang="fr-CA" altLang="en-US" sz="1400" b="1" dirty="0">
                <a:solidFill>
                  <a:srgbClr val="000000"/>
                </a:solidFill>
                <a:latin typeface="Arial"/>
                <a:cs typeface="Arial"/>
              </a:rPr>
              <a:t> du crime pour lequel elles avaient été condamnées à mort. </a:t>
            </a:r>
            <a:endParaRPr lang="fr-FR" altLang="en-US" sz="1400" b="1">
              <a:solidFill>
                <a:srgbClr val="000000"/>
              </a:solidFill>
              <a:cs typeface="Arial" panose="020B0604020202020204" pitchFamily="34" charset="0"/>
            </a:endParaRPr>
          </a:p>
        </p:txBody>
      </p:sp>
      <p:pic>
        <p:nvPicPr>
          <p:cNvPr id="28676" name="Picture 7" descr="Irons">
            <a:extLst>
              <a:ext uri="{FF2B5EF4-FFF2-40B4-BE49-F238E27FC236}">
                <a16:creationId xmlns:a16="http://schemas.microsoft.com/office/drawing/2014/main" id="{14EC23D0-52A1-D63F-2815-25F59C3DF19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27768" y="69436"/>
            <a:ext cx="1556165" cy="205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extLst>
              <a:ext uri="{FF2B5EF4-FFF2-40B4-BE49-F238E27FC236}">
                <a16:creationId xmlns:a16="http://schemas.microsoft.com/office/drawing/2014/main" id="{28580E5E-F7E2-F9CC-153A-7E7D68D33580}"/>
              </a:ext>
            </a:extLst>
          </p:cNvPr>
          <p:cNvSpPr txBox="1">
            <a:spLocks noChangeArrowheads="1"/>
          </p:cNvSpPr>
          <p:nvPr/>
        </p:nvSpPr>
        <p:spPr bwMode="auto">
          <a:xfrm>
            <a:off x="751992" y="2379733"/>
            <a:ext cx="5832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a:buChar char="§"/>
            </a:pPr>
            <a:r>
              <a:rPr lang="fr-CA" altLang="en-US" sz="2000" b="1" dirty="0">
                <a:solidFill>
                  <a:srgbClr val="000000"/>
                </a:solidFill>
                <a:highlight>
                  <a:srgbClr val="FFFF00"/>
                </a:highlight>
                <a:latin typeface="Arial"/>
                <a:cs typeface="Arial"/>
              </a:rPr>
              <a:t>La peine de mort est un châtiment qui frappe de manière disproportionnée les </a:t>
            </a:r>
            <a:r>
              <a:rPr lang="fr-CA" altLang="en-US" sz="2000" b="1" i="1" u="sng" dirty="0">
                <a:solidFill>
                  <a:srgbClr val="000000"/>
                </a:solidFill>
                <a:highlight>
                  <a:srgbClr val="FFFF00"/>
                </a:highlight>
                <a:latin typeface="Arial"/>
                <a:cs typeface="Arial"/>
              </a:rPr>
              <a:t>pauvres</a:t>
            </a:r>
            <a:r>
              <a:rPr lang="fr-CA" altLang="en-US" sz="2000" b="1" dirty="0">
                <a:solidFill>
                  <a:srgbClr val="000000"/>
                </a:solidFill>
                <a:highlight>
                  <a:srgbClr val="FFFF00"/>
                </a:highlight>
                <a:latin typeface="Arial"/>
                <a:cs typeface="Arial"/>
              </a:rPr>
              <a:t> et les </a:t>
            </a:r>
            <a:r>
              <a:rPr lang="fr-CA" altLang="en-US" sz="2000" b="1" i="1" u="sng" dirty="0">
                <a:solidFill>
                  <a:srgbClr val="000000"/>
                </a:solidFill>
                <a:highlight>
                  <a:srgbClr val="FFFF00"/>
                </a:highlight>
                <a:latin typeface="Arial"/>
                <a:cs typeface="Arial"/>
              </a:rPr>
              <a:t>minorités</a:t>
            </a:r>
            <a:r>
              <a:rPr lang="fr-CA" altLang="en-US" sz="2000" b="1" dirty="0">
                <a:solidFill>
                  <a:srgbClr val="000000"/>
                </a:solidFill>
                <a:highlight>
                  <a:srgbClr val="FFFF00"/>
                </a:highlight>
                <a:latin typeface="Arial"/>
                <a:cs typeface="Arial"/>
              </a:rPr>
              <a:t>.</a:t>
            </a:r>
            <a:endParaRPr lang="fr-FR" altLang="en-US" sz="2000" b="1">
              <a:solidFill>
                <a:srgbClr val="000000"/>
              </a:solidFill>
              <a:highlight>
                <a:srgbClr val="FFFF00"/>
              </a:highlight>
              <a:latin typeface="Arial"/>
              <a:cs typeface="Arial"/>
            </a:endParaRPr>
          </a:p>
        </p:txBody>
      </p:sp>
      <p:sp>
        <p:nvSpPr>
          <p:cNvPr id="4" name="ZoneTexte 3">
            <a:extLst>
              <a:ext uri="{FF2B5EF4-FFF2-40B4-BE49-F238E27FC236}">
                <a16:creationId xmlns:a16="http://schemas.microsoft.com/office/drawing/2014/main" id="{DC05B986-38E5-D17B-FFBB-36D90F747844}"/>
              </a:ext>
            </a:extLst>
          </p:cNvPr>
          <p:cNvSpPr txBox="1"/>
          <p:nvPr/>
        </p:nvSpPr>
        <p:spPr>
          <a:xfrm>
            <a:off x="1071770" y="3457160"/>
            <a:ext cx="400215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dirty="0">
                <a:solidFill>
                  <a:srgbClr val="000000"/>
                </a:solidFill>
                <a:latin typeface="Arial"/>
                <a:cs typeface="Arial"/>
              </a:rPr>
              <a:t>95% des personnes condamnées à mort aux États-Unis n’avaient pas les moyens de se payer un avocat.</a:t>
            </a:r>
            <a:r>
              <a:rPr lang="fr-FR" sz="1400" dirty="0">
                <a:solidFill>
                  <a:srgbClr val="000000"/>
                </a:solidFill>
                <a:latin typeface="Arial"/>
                <a:cs typeface="Arial"/>
              </a:rPr>
              <a:t>​</a:t>
            </a:r>
            <a:endParaRPr lang="fr-FR" sz="1400" dirty="0">
              <a:solidFill>
                <a:srgbClr val="000000"/>
              </a:solidFill>
              <a:latin typeface="Arial"/>
            </a:endParaRPr>
          </a:p>
        </p:txBody>
      </p:sp>
      <p:pic>
        <p:nvPicPr>
          <p:cNvPr id="6" name="Picture 8" descr="Une image contenant texte&#10;&#10;Description générée automatiquement">
            <a:extLst>
              <a:ext uri="{FF2B5EF4-FFF2-40B4-BE49-F238E27FC236}">
                <a16:creationId xmlns:a16="http://schemas.microsoft.com/office/drawing/2014/main" id="{BCECD2A2-BB79-EFC9-A6D0-91A5865235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58219" y="2274818"/>
            <a:ext cx="1155148" cy="156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87CD282B-C2AC-68C9-AC8D-CA1E24271E42}"/>
              </a:ext>
            </a:extLst>
          </p:cNvPr>
          <p:cNvSpPr txBox="1">
            <a:spLocks noChangeArrowheads="1"/>
          </p:cNvSpPr>
          <p:nvPr/>
        </p:nvSpPr>
        <p:spPr bwMode="auto">
          <a:xfrm>
            <a:off x="754545" y="4302815"/>
            <a:ext cx="59769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a:buChar char="§"/>
            </a:pPr>
            <a:r>
              <a:rPr lang="fr-CA" altLang="en-US" sz="2000" b="1" dirty="0">
                <a:solidFill>
                  <a:srgbClr val="000000"/>
                </a:solidFill>
                <a:highlight>
                  <a:srgbClr val="FFFF00"/>
                </a:highlight>
                <a:latin typeface="Arial"/>
                <a:cs typeface="Arial"/>
              </a:rPr>
              <a:t>La peine de mort </a:t>
            </a:r>
            <a:r>
              <a:rPr lang="fr-CA" altLang="en-US" sz="2000" b="1" i="1" u="sng" dirty="0">
                <a:solidFill>
                  <a:srgbClr val="000000"/>
                </a:solidFill>
                <a:highlight>
                  <a:srgbClr val="FFFF00"/>
                </a:highlight>
                <a:latin typeface="Arial"/>
                <a:cs typeface="Arial"/>
              </a:rPr>
              <a:t>coûte beaucoup plus cher</a:t>
            </a:r>
            <a:r>
              <a:rPr lang="fr-CA" altLang="en-US" sz="2000" b="1" dirty="0">
                <a:solidFill>
                  <a:srgbClr val="000000"/>
                </a:solidFill>
                <a:highlight>
                  <a:srgbClr val="FFFF00"/>
                </a:highlight>
                <a:latin typeface="Arial"/>
                <a:cs typeface="Arial"/>
              </a:rPr>
              <a:t> que d’autres alternatives aux États-Unis en raison des procédures judiciaires complexes.</a:t>
            </a:r>
            <a:r>
              <a:rPr lang="fr-CA" altLang="en-US" sz="2400" b="1" dirty="0">
                <a:solidFill>
                  <a:srgbClr val="000000"/>
                </a:solidFill>
                <a:highlight>
                  <a:srgbClr val="FFFF00"/>
                </a:highlight>
                <a:latin typeface="Arial"/>
                <a:cs typeface="Arial"/>
              </a:rPr>
              <a:t> </a:t>
            </a:r>
            <a:endParaRPr lang="fr-FR" altLang="en-US" sz="2400" b="1">
              <a:solidFill>
                <a:srgbClr val="000000"/>
              </a:solidFill>
              <a:highlight>
                <a:srgbClr val="FFFF00"/>
              </a:highlight>
              <a:cs typeface="Arial" panose="020B0604020202020204" pitchFamily="34" charset="0"/>
            </a:endParaRPr>
          </a:p>
        </p:txBody>
      </p:sp>
      <p:sp>
        <p:nvSpPr>
          <p:cNvPr id="9" name="ZoneTexte 8">
            <a:extLst>
              <a:ext uri="{FF2B5EF4-FFF2-40B4-BE49-F238E27FC236}">
                <a16:creationId xmlns:a16="http://schemas.microsoft.com/office/drawing/2014/main" id="{21D8CE73-17CC-A134-7B8F-5DD35CB5590D}"/>
              </a:ext>
            </a:extLst>
          </p:cNvPr>
          <p:cNvSpPr txBox="1"/>
          <p:nvPr/>
        </p:nvSpPr>
        <p:spPr>
          <a:xfrm>
            <a:off x="1071770" y="5668617"/>
            <a:ext cx="53687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dirty="0">
                <a:solidFill>
                  <a:srgbClr val="000000"/>
                </a:solidFill>
                <a:latin typeface="Arial"/>
                <a:cs typeface="Arial"/>
              </a:rPr>
              <a:t>L’argent épargné pourrait servir à des programmes venant en </a:t>
            </a:r>
            <a:r>
              <a:rPr lang="fr-CA" sz="1400" b="1" i="1" dirty="0">
                <a:solidFill>
                  <a:srgbClr val="000000"/>
                </a:solidFill>
                <a:latin typeface="Arial"/>
                <a:cs typeface="Arial"/>
              </a:rPr>
              <a:t>aide aux victimes</a:t>
            </a:r>
            <a:r>
              <a:rPr lang="fr-CA" sz="1400" b="1" dirty="0">
                <a:solidFill>
                  <a:srgbClr val="000000"/>
                </a:solidFill>
                <a:latin typeface="Arial"/>
                <a:cs typeface="Arial"/>
              </a:rPr>
              <a:t>, à </a:t>
            </a:r>
            <a:r>
              <a:rPr lang="fr-CA" sz="1400" b="1" i="1" dirty="0">
                <a:solidFill>
                  <a:srgbClr val="000000"/>
                </a:solidFill>
                <a:latin typeface="Arial"/>
                <a:cs typeface="Arial"/>
              </a:rPr>
              <a:t>réduire la criminalité</a:t>
            </a:r>
            <a:r>
              <a:rPr lang="fr-CA" sz="1400" b="1" dirty="0">
                <a:solidFill>
                  <a:srgbClr val="000000"/>
                </a:solidFill>
                <a:latin typeface="Arial"/>
                <a:cs typeface="Arial"/>
              </a:rPr>
              <a:t> et enfin à venir en aide aux enquêteurs.</a:t>
            </a:r>
            <a:endParaRPr lang="fr-FR" sz="1400" dirty="0">
              <a:solidFill>
                <a:srgbClr val="000000"/>
              </a:solidFill>
              <a:latin typeface="Arial"/>
              <a:cs typeface="Arial"/>
            </a:endParaRPr>
          </a:p>
        </p:txBody>
      </p:sp>
      <p:pic>
        <p:nvPicPr>
          <p:cNvPr id="11" name="Picture 9" descr="tookiearnoldsm">
            <a:extLst>
              <a:ext uri="{FF2B5EF4-FFF2-40B4-BE49-F238E27FC236}">
                <a16:creationId xmlns:a16="http://schemas.microsoft.com/office/drawing/2014/main" id="{927C3AF9-813B-812A-5293-C36C5A3CA80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7388" y="4302953"/>
            <a:ext cx="1377576" cy="184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5" descr="Une image contenant texte&#10;&#10;Description générée automatiquement">
            <a:extLst>
              <a:ext uri="{FF2B5EF4-FFF2-40B4-BE49-F238E27FC236}">
                <a16:creationId xmlns:a16="http://schemas.microsoft.com/office/drawing/2014/main" id="{66ECF46E-2CA4-0384-9C7D-8A549194263C}"/>
              </a:ext>
            </a:extLst>
          </p:cNvPr>
          <p:cNvPicPr>
            <a:picLocks noChangeAspect="1"/>
          </p:cNvPicPr>
          <p:nvPr/>
        </p:nvPicPr>
        <p:blipFill>
          <a:blip r:embed="rId5"/>
          <a:stretch>
            <a:fillRect/>
          </a:stretch>
        </p:blipFill>
        <p:spPr>
          <a:xfrm>
            <a:off x="7897900" y="6226537"/>
            <a:ext cx="1088828" cy="4597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a:extLst>
              <a:ext uri="{FF2B5EF4-FFF2-40B4-BE49-F238E27FC236}">
                <a16:creationId xmlns:a16="http://schemas.microsoft.com/office/drawing/2014/main" id="{D38FB976-297B-C0EC-FD9B-E66C07E10B7E}"/>
              </a:ext>
            </a:extLst>
          </p:cNvPr>
          <p:cNvSpPr txBox="1">
            <a:spLocks noChangeArrowheads="1"/>
          </p:cNvSpPr>
          <p:nvPr/>
        </p:nvSpPr>
        <p:spPr bwMode="auto">
          <a:xfrm>
            <a:off x="468313" y="476250"/>
            <a:ext cx="5256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buFont typeface="Wingdings"/>
              <a:buChar char="§"/>
            </a:pPr>
            <a:r>
              <a:rPr lang="fr-CA" altLang="en-US" sz="2000" b="1" dirty="0">
                <a:solidFill>
                  <a:srgbClr val="000000"/>
                </a:solidFill>
                <a:highlight>
                  <a:srgbClr val="FFFF00"/>
                </a:highlight>
                <a:latin typeface="Arial"/>
                <a:cs typeface="Arial"/>
              </a:rPr>
              <a:t>Dans un climat de violence, la peine de mort entretient une culture de la violence.</a:t>
            </a:r>
            <a:endParaRPr lang="fr-FR" altLang="en-US" sz="2000" b="1">
              <a:solidFill>
                <a:srgbClr val="000000"/>
              </a:solidFill>
              <a:highlight>
                <a:srgbClr val="FFFF00"/>
              </a:highlight>
              <a:latin typeface="Arial"/>
              <a:cs typeface="Arial"/>
            </a:endParaRPr>
          </a:p>
        </p:txBody>
      </p:sp>
      <p:sp>
        <p:nvSpPr>
          <p:cNvPr id="31746" name="Text Box 5">
            <a:extLst>
              <a:ext uri="{FF2B5EF4-FFF2-40B4-BE49-F238E27FC236}">
                <a16:creationId xmlns:a16="http://schemas.microsoft.com/office/drawing/2014/main" id="{064ADE25-4B8B-4461-EE0A-6D3CCCF274A8}"/>
              </a:ext>
            </a:extLst>
          </p:cNvPr>
          <p:cNvSpPr txBox="1">
            <a:spLocks noChangeArrowheads="1"/>
          </p:cNvSpPr>
          <p:nvPr/>
        </p:nvSpPr>
        <p:spPr bwMode="auto">
          <a:xfrm>
            <a:off x="932691" y="1483691"/>
            <a:ext cx="616985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fr-CA" altLang="en-US" sz="1400" b="1" dirty="0">
                <a:solidFill>
                  <a:srgbClr val="000000"/>
                </a:solidFill>
                <a:latin typeface="Arial"/>
                <a:cs typeface="Arial"/>
              </a:rPr>
              <a:t>Marie </a:t>
            </a:r>
            <a:r>
              <a:rPr lang="fr-CA" altLang="en-US" sz="1400" b="1" dirty="0" err="1">
                <a:solidFill>
                  <a:srgbClr val="000000"/>
                </a:solidFill>
                <a:latin typeface="Arial"/>
                <a:cs typeface="Arial"/>
              </a:rPr>
              <a:t>Deans</a:t>
            </a:r>
            <a:r>
              <a:rPr lang="fr-CA" altLang="en-US" sz="1400" b="1" dirty="0">
                <a:solidFill>
                  <a:srgbClr val="000000"/>
                </a:solidFill>
                <a:latin typeface="Arial"/>
                <a:cs typeface="Arial"/>
              </a:rPr>
              <a:t>, dont la belle-mère a été tuée en 1972 : </a:t>
            </a:r>
            <a:endParaRPr lang="fr-CA" altLang="en-US" sz="1400" b="1">
              <a:solidFill>
                <a:srgbClr val="000000"/>
              </a:solidFill>
              <a:cs typeface="Arial"/>
            </a:endParaRPr>
          </a:p>
          <a:p>
            <a:pPr eaLnBrk="1" hangingPunct="1">
              <a:spcBef>
                <a:spcPct val="50000"/>
              </a:spcBef>
              <a:buFontTx/>
              <a:buNone/>
            </a:pPr>
            <a:r>
              <a:rPr lang="fr-CA" altLang="en-US" sz="1400" b="1" i="1" dirty="0">
                <a:solidFill>
                  <a:srgbClr val="000000"/>
                </a:solidFill>
                <a:latin typeface="Arial"/>
                <a:cs typeface="Arial"/>
              </a:rPr>
              <a:t>«Par expérience, nous savons que la vengeance n’est pas une solution. Il faut réduire la violence, et non donner encore la mort. Il faut aider ceux qui pleurent un être cher, et non provoquer le chagrin de famille supplémentaires (en exécutant un de leurs proches).»</a:t>
            </a:r>
            <a:endParaRPr lang="fr-FR" altLang="en-US" sz="1400" b="1" i="1">
              <a:solidFill>
                <a:srgbClr val="000000"/>
              </a:solidFill>
              <a:latin typeface="Arial"/>
              <a:cs typeface="Arial"/>
            </a:endParaRPr>
          </a:p>
        </p:txBody>
      </p:sp>
      <p:pic>
        <p:nvPicPr>
          <p:cNvPr id="31747" name="Picture 6" descr="DontKillForMe">
            <a:extLst>
              <a:ext uri="{FF2B5EF4-FFF2-40B4-BE49-F238E27FC236}">
                <a16:creationId xmlns:a16="http://schemas.microsoft.com/office/drawing/2014/main" id="{D56286FB-7803-DAA1-66BB-8F8A7F699A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41127" y="189465"/>
            <a:ext cx="1362766" cy="205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extLst>
              <a:ext uri="{FF2B5EF4-FFF2-40B4-BE49-F238E27FC236}">
                <a16:creationId xmlns:a16="http://schemas.microsoft.com/office/drawing/2014/main" id="{87DDD1CE-8B15-F042-ADF0-DA43BEACBD61}"/>
              </a:ext>
            </a:extLst>
          </p:cNvPr>
          <p:cNvSpPr txBox="1">
            <a:spLocks noChangeArrowheads="1"/>
          </p:cNvSpPr>
          <p:nvPr/>
        </p:nvSpPr>
        <p:spPr bwMode="auto">
          <a:xfrm>
            <a:off x="439807" y="3052693"/>
            <a:ext cx="4895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buFont typeface="Wingdings"/>
              <a:buChar char="§"/>
            </a:pPr>
            <a:r>
              <a:rPr lang="fr-CA" altLang="en-US" sz="2000" b="1" dirty="0">
                <a:solidFill>
                  <a:srgbClr val="000000"/>
                </a:solidFill>
                <a:highlight>
                  <a:srgbClr val="FFFF00"/>
                </a:highlight>
                <a:latin typeface="Arial"/>
                <a:cs typeface="Arial"/>
              </a:rPr>
              <a:t>Les familles des condamnés deviennent des victimes invisibles.</a:t>
            </a:r>
            <a:endParaRPr lang="fr-FR" altLang="en-US" sz="2000" b="1">
              <a:solidFill>
                <a:srgbClr val="000000"/>
              </a:solidFill>
              <a:highlight>
                <a:srgbClr val="FFFF00"/>
              </a:highlight>
              <a:latin typeface="Arial"/>
              <a:cs typeface="Arial"/>
            </a:endParaRPr>
          </a:p>
        </p:txBody>
      </p:sp>
      <p:sp>
        <p:nvSpPr>
          <p:cNvPr id="4" name="ZoneTexte 3">
            <a:extLst>
              <a:ext uri="{FF2B5EF4-FFF2-40B4-BE49-F238E27FC236}">
                <a16:creationId xmlns:a16="http://schemas.microsoft.com/office/drawing/2014/main" id="{99F5480B-5249-1A4A-0603-B61FB52CAA57}"/>
              </a:ext>
            </a:extLst>
          </p:cNvPr>
          <p:cNvSpPr txBox="1"/>
          <p:nvPr/>
        </p:nvSpPr>
        <p:spPr>
          <a:xfrm>
            <a:off x="930966" y="3755335"/>
            <a:ext cx="577463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b="1" i="1" dirty="0">
                <a:solidFill>
                  <a:srgbClr val="000000"/>
                </a:solidFill>
                <a:latin typeface="Arial"/>
                <a:cs typeface="Segoe UI"/>
              </a:rPr>
              <a:t>«Mon père est décédé à la suite de sa peine et de sa dépression, et ma mère ne cesse de prier et de pleurer. Ils disent que nous sommes du côté du tueur; nous avons été traités comme des criminels plusieurs fois. Nous sommes devenus des victimes invisibles, des tourmentés, des méprisables, nous sommes devenus des ennemis de l’État.»</a:t>
            </a:r>
            <a:r>
              <a:rPr lang="en-US" sz="1400" dirty="0">
                <a:solidFill>
                  <a:srgbClr val="000000"/>
                </a:solidFill>
                <a:latin typeface="Arial"/>
                <a:cs typeface="Segoe UI"/>
              </a:rPr>
              <a:t>​</a:t>
            </a:r>
            <a:endParaRPr lang="fr-FR">
              <a:solidFill>
                <a:srgbClr val="000000"/>
              </a:solidFill>
            </a:endParaRPr>
          </a:p>
          <a:p>
            <a:r>
              <a:rPr lang="fr-CA" sz="1400" b="1" dirty="0">
                <a:solidFill>
                  <a:srgbClr val="000000"/>
                </a:solidFill>
                <a:latin typeface="Arial"/>
                <a:cs typeface="Segoe UI"/>
              </a:rPr>
              <a:t>Martina Correia, sœur de Troy Davis, condamné à mort en Géorgie</a:t>
            </a:r>
            <a:r>
              <a:rPr lang="fr-FR" sz="1400" dirty="0">
                <a:solidFill>
                  <a:srgbClr val="000000"/>
                </a:solidFill>
                <a:latin typeface="Arial"/>
                <a:cs typeface="Segoe UI"/>
              </a:rPr>
              <a:t>​</a:t>
            </a:r>
          </a:p>
        </p:txBody>
      </p:sp>
      <p:pic>
        <p:nvPicPr>
          <p:cNvPr id="6" name="Picture 6" descr="Cellule">
            <a:extLst>
              <a:ext uri="{FF2B5EF4-FFF2-40B4-BE49-F238E27FC236}">
                <a16:creationId xmlns:a16="http://schemas.microsoft.com/office/drawing/2014/main" id="{CF8B7486-36A9-7DC7-6E5B-3756B73A88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14227" y="3341067"/>
            <a:ext cx="2150581" cy="190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5" descr="Une image contenant texte&#10;&#10;Description générée automatiquement">
            <a:extLst>
              <a:ext uri="{FF2B5EF4-FFF2-40B4-BE49-F238E27FC236}">
                <a16:creationId xmlns:a16="http://schemas.microsoft.com/office/drawing/2014/main" id="{A79FA96C-2B5B-5931-48BC-E6DE39F8DA55}"/>
              </a:ext>
            </a:extLst>
          </p:cNvPr>
          <p:cNvPicPr>
            <a:picLocks noChangeAspect="1"/>
          </p:cNvPicPr>
          <p:nvPr/>
        </p:nvPicPr>
        <p:blipFill>
          <a:blip r:embed="rId4"/>
          <a:stretch>
            <a:fillRect/>
          </a:stretch>
        </p:blipFill>
        <p:spPr>
          <a:xfrm>
            <a:off x="7897900" y="6226537"/>
            <a:ext cx="1088828" cy="4597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F74440C68BD428D121EBDBE703083" ma:contentTypeVersion="17" ma:contentTypeDescription="Create a new document." ma:contentTypeScope="" ma:versionID="49b9009af4ad4265426b0a7f3302e3b5">
  <xsd:schema xmlns:xsd="http://www.w3.org/2001/XMLSchema" xmlns:xs="http://www.w3.org/2001/XMLSchema" xmlns:p="http://schemas.microsoft.com/office/2006/metadata/properties" xmlns:ns2="40a4dd84-5f9c-4168-8bfd-51b40261616f" xmlns:ns3="060817af-411d-464f-884e-ca21f829da4d" targetNamespace="http://schemas.microsoft.com/office/2006/metadata/properties" ma:root="true" ma:fieldsID="74ebb04f4d31c04ef900c659b6e065b0" ns2:_="" ns3:_="">
    <xsd:import namespace="40a4dd84-5f9c-4168-8bfd-51b40261616f"/>
    <xsd:import namespace="060817af-411d-464f-884e-ca21f829da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4dd84-5f9c-4168-8bfd-51b402616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56e25-c5a8-4687-a5b5-ba71edce1b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817af-411d-464f-884e-ca21f829da4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1ccd31-ddde-4e3e-aa82-655e8d880a8c}" ma:internalName="TaxCatchAll" ma:showField="CatchAllData" ma:web="060817af-411d-464f-884e-ca21f829d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a4dd84-5f9c-4168-8bfd-51b40261616f">
      <Terms xmlns="http://schemas.microsoft.com/office/infopath/2007/PartnerControls"/>
    </lcf76f155ced4ddcb4097134ff3c332f>
    <TaxCatchAll xmlns="060817af-411d-464f-884e-ca21f829da4d" xsi:nil="true"/>
    <SharedWithUsers xmlns="060817af-411d-464f-884e-ca21f829da4d">
      <UserInfo>
        <DisplayName>Alissa Scholl</DisplayName>
        <AccountId>1451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C6860-0ACA-42B5-A8AE-CA4FC299D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4dd84-5f9c-4168-8bfd-51b40261616f"/>
    <ds:schemaRef ds:uri="060817af-411d-464f-884e-ca21f829d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37F3F0-230E-4DB0-B934-F590BB477866}">
  <ds:schemaRefs>
    <ds:schemaRef ds:uri="http://schemas.microsoft.com/office/2006/metadata/properties"/>
    <ds:schemaRef ds:uri="http://schemas.microsoft.com/office/infopath/2007/PartnerControls"/>
    <ds:schemaRef ds:uri="40a4dd84-5f9c-4168-8bfd-51b40261616f"/>
    <ds:schemaRef ds:uri="060817af-411d-464f-884e-ca21f829da4d"/>
  </ds:schemaRefs>
</ds:datastoreItem>
</file>

<file path=customXml/itemProps3.xml><?xml version="1.0" encoding="utf-8"?>
<ds:datastoreItem xmlns:ds="http://schemas.openxmlformats.org/officeDocument/2006/customXml" ds:itemID="{26246B51-0F8B-401C-ABC0-75B10DE5D0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TotalTime>
  <Words>657</Words>
  <Application>Microsoft Macintosh PowerPoint</Application>
  <PresentationFormat>Affichage à l'écran (4:3)</PresentationFormat>
  <Paragraphs>50</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Wingdings</vt:lpstr>
      <vt:lpstr>Office Theme</vt:lpstr>
      <vt:lpstr>Présentation PowerPoint</vt:lpstr>
      <vt:lpstr>OBJECTIFS DE L'ATELIER</vt:lpstr>
      <vt:lpstr>Présentation PowerPoint</vt:lpstr>
      <vt:lpstr>Pour ou contre la peine de mort?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Amnistie internationale Canada Francophone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Bénévole</dc:creator>
  <cp:lastModifiedBy>Alissa Scholl</cp:lastModifiedBy>
  <cp:revision>427</cp:revision>
  <dcterms:created xsi:type="dcterms:W3CDTF">2009-08-12T19:01:42Z</dcterms:created>
  <dcterms:modified xsi:type="dcterms:W3CDTF">2023-10-04T15:55:06Z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0x010100FA8F74440C68BD428D121EBDBE703083</vt:lpwstr>
  </property>
  <property fmtid="{D5CDD505-2E9C-101B-9397-08002B2CF9AE}" pid="3" name="MediaServiceImageTags">
    <vt:lpwstr/>
  </property>
</Properties>
</file>