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4"/>
    <p:sldMasterId id="2147483662"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embeddedFontLst>
    <p:embeddedFont>
      <p:font typeface="Arial Narrow" panose="020B06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5E38F-2188-5BB3-237F-AD82E9705B58}" v="4" dt="2021-08-10T14:34:11.315"/>
    <p1510:client id="{5CCFE147-358A-775A-D821-BE1D7DFAC26A}" v="34" dt="2021-08-16T16:13:56.325"/>
    <p1510:client id="{8E5A23CE-37CC-3FA9-5D61-345C69030A9B}" v="6" dt="2021-08-31T18:05:26.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3c1a35d5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3c1a35d5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sz="1200" b="1" dirty="0">
              <a:solidFill>
                <a:schemeClr val="dk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endParaRPr sz="1200" b="1" dirty="0">
              <a:solidFill>
                <a:schemeClr val="dk1"/>
              </a:solidFill>
              <a:latin typeface="Arial Narrow"/>
              <a:ea typeface="Arial Narrow"/>
              <a:cs typeface="Arial Narrow"/>
              <a:sym typeface="Arial Narrow"/>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b="1" dirty="0"/>
              <a:t>Note: Si la vidéo ne marche pas, vous la trouverez sur </a:t>
            </a:r>
            <a:r>
              <a:rPr lang="fr-CA" b="1" dirty="0" err="1"/>
              <a:t>Youtube</a:t>
            </a:r>
            <a:r>
              <a:rPr lang="fr-CA" b="1" dirty="0"/>
              <a:t>: https://</a:t>
            </a:r>
            <a:r>
              <a:rPr lang="fr-CA" b="1" dirty="0" err="1"/>
              <a:t>www.youtube.com</a:t>
            </a:r>
            <a:r>
              <a:rPr lang="fr-CA" b="1" dirty="0"/>
              <a:t>/</a:t>
            </a:r>
            <a:r>
              <a:rPr lang="fr-CA" b="1" dirty="0" err="1"/>
              <a:t>watch?v</a:t>
            </a:r>
            <a:r>
              <a:rPr lang="fr-CA" b="1" dirty="0"/>
              <a:t>=c1JA5VOpvAY</a:t>
            </a:r>
            <a:endParaRPr b="1" dirty="0"/>
          </a:p>
        </p:txBody>
      </p:sp>
      <p:sp>
        <p:nvSpPr>
          <p:cNvPr id="278" name="Google Shape;2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b="1" dirty="0"/>
              <a:t>Note: Si la vidéo ne marche pas, vous la trouverez sur </a:t>
            </a:r>
            <a:r>
              <a:rPr lang="fr-CA" b="1" dirty="0" err="1"/>
              <a:t>Youtube</a:t>
            </a:r>
            <a:r>
              <a:rPr lang="fr-CA" b="1" dirty="0"/>
              <a:t>: http://</a:t>
            </a:r>
            <a:r>
              <a:rPr lang="fr-CA" b="1" dirty="0" err="1"/>
              <a:t>www.youtube.com</a:t>
            </a:r>
            <a:r>
              <a:rPr lang="fr-CA" b="1" dirty="0"/>
              <a:t>/</a:t>
            </a:r>
            <a:r>
              <a:rPr lang="fr-CA" b="1" dirty="0" err="1"/>
              <a:t>watch?v</a:t>
            </a:r>
            <a:r>
              <a:rPr lang="fr-CA" b="1" dirty="0"/>
              <a:t>=JSKG3NfCtkA</a:t>
            </a:r>
            <a:endParaRPr b="1" dirty="0"/>
          </a:p>
        </p:txBody>
      </p:sp>
      <p:sp>
        <p:nvSpPr>
          <p:cNvPr id="285" name="Google Shape;2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dirty="0">
              <a:solidFill>
                <a:schemeClr val="dk1"/>
              </a:solidFill>
            </a:endParaRPr>
          </a:p>
        </p:txBody>
      </p:sp>
      <p:sp>
        <p:nvSpPr>
          <p:cNvPr id="292" name="Google Shape;2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d1d3c3d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endParaRPr>
          </a:p>
        </p:txBody>
      </p:sp>
      <p:sp>
        <p:nvSpPr>
          <p:cNvPr id="304" name="Google Shape;304;gcd1d3c3d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a6f8cf9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ba6f8cf9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a7699d1a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9a7699d1a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8"/>
        <p:cNvGrpSpPr/>
        <p:nvPr/>
      </p:nvGrpSpPr>
      <p:grpSpPr>
        <a:xfrm>
          <a:off x="0" y="0"/>
          <a:ext cx="0" cy="0"/>
          <a:chOff x="0" y="0"/>
          <a:chExt cx="0" cy="0"/>
        </a:xfrm>
      </p:grpSpPr>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1JA5VOpvA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SKG3NfCtk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mailto:marinel.ubaldo0701@g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1"/>
        <p:cNvGrpSpPr/>
        <p:nvPr/>
      </p:nvGrpSpPr>
      <p:grpSpPr>
        <a:xfrm>
          <a:off x="0" y="0"/>
          <a:ext cx="0" cy="0"/>
          <a:chOff x="0" y="0"/>
          <a:chExt cx="0" cy="0"/>
        </a:xfrm>
      </p:grpSpPr>
      <p:sp>
        <p:nvSpPr>
          <p:cNvPr id="102" name="Google Shape;102;p16"/>
          <p:cNvSpPr txBox="1"/>
          <p:nvPr/>
        </p:nvSpPr>
        <p:spPr>
          <a:xfrm>
            <a:off x="172994" y="1037966"/>
            <a:ext cx="6166022" cy="53257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8800"/>
              <a:buFont typeface="Arial Narrow"/>
              <a:buNone/>
            </a:pPr>
            <a:r>
              <a:rPr lang="en-CA" sz="8800" b="1" i="0" u="none" strike="noStrike" cap="none">
                <a:solidFill>
                  <a:schemeClr val="dk1"/>
                </a:solidFill>
                <a:highlight>
                  <a:srgbClr val="FFFF00"/>
                </a:highlight>
                <a:latin typeface="Arial Narrow"/>
                <a:ea typeface="Arial Narrow"/>
                <a:cs typeface="Arial Narrow"/>
                <a:sym typeface="Arial Narrow"/>
              </a:rPr>
              <a:t>URGENCE CLIMATIQUE ET DROITS HUMAINS </a:t>
            </a:r>
            <a:endParaRPr sz="1400" b="0" i="0" u="none" strike="noStrike" cap="none">
              <a:solidFill>
                <a:srgbClr val="000000"/>
              </a:solidFill>
              <a:latin typeface="Arial"/>
              <a:ea typeface="Arial"/>
              <a:cs typeface="Arial"/>
              <a:sym typeface="Arial"/>
            </a:endParaRPr>
          </a:p>
        </p:txBody>
      </p:sp>
      <p:sp>
        <p:nvSpPr>
          <p:cNvPr id="103" name="Google Shape;103;p16"/>
          <p:cNvSpPr txBox="1"/>
          <p:nvPr/>
        </p:nvSpPr>
        <p:spPr>
          <a:xfrm>
            <a:off x="261690" y="837191"/>
            <a:ext cx="4312507" cy="40155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380"/>
              <a:buFont typeface="Arial"/>
              <a:buNone/>
            </a:pPr>
            <a:r>
              <a:rPr lang="en-CA" sz="2380" b="1" i="0" u="none" strike="noStrike" cap="none">
                <a:solidFill>
                  <a:schemeClr val="dk1"/>
                </a:solidFill>
                <a:latin typeface="Arial Narrow"/>
                <a:ea typeface="Arial Narrow"/>
                <a:cs typeface="Arial Narrow"/>
                <a:sym typeface="Arial Narrow"/>
              </a:rPr>
              <a:t>POUR LE FUTUR DE LA PLANÈTE</a:t>
            </a:r>
            <a:endParaRPr sz="2380" b="1" i="0" u="none" strike="noStrike" cap="none">
              <a:solidFill>
                <a:schemeClr val="dk1"/>
              </a:solidFill>
              <a:latin typeface="Arial Narrow"/>
              <a:ea typeface="Arial Narrow"/>
              <a:cs typeface="Arial Narrow"/>
              <a:sym typeface="Arial Narrow"/>
            </a:endParaRPr>
          </a:p>
        </p:txBody>
      </p:sp>
      <p:pic>
        <p:nvPicPr>
          <p:cNvPr id="104" name="Google Shape;104;p16"/>
          <p:cNvPicPr preferRelativeResize="0"/>
          <p:nvPr/>
        </p:nvPicPr>
        <p:blipFill rotWithShape="1">
          <a:blip r:embed="rId4"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5"/>
          <p:cNvSpPr txBox="1">
            <a:spLocks noGrp="1"/>
          </p:cNvSpPr>
          <p:nvPr>
            <p:ph type="title"/>
          </p:nvPr>
        </p:nvSpPr>
        <p:spPr>
          <a:xfrm>
            <a:off x="55200" y="110400"/>
            <a:ext cx="10407000" cy="1137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80"/>
              <a:buFont typeface="Arial Narrow"/>
              <a:buNone/>
            </a:pPr>
            <a:r>
              <a:rPr lang="en-CA" sz="3100" b="1">
                <a:solidFill>
                  <a:schemeClr val="lt1"/>
                </a:solidFill>
                <a:highlight>
                  <a:srgbClr val="000000"/>
                </a:highlight>
                <a:latin typeface="Arial Narrow"/>
                <a:ea typeface="Arial Narrow"/>
                <a:cs typeface="Arial Narrow"/>
                <a:sym typeface="Arial Narrow"/>
              </a:rPr>
              <a:t>Droits humains et changements climatiques</a:t>
            </a:r>
            <a:r>
              <a:rPr lang="en-CA" sz="4000" b="1">
                <a:solidFill>
                  <a:schemeClr val="lt1"/>
                </a:solidFill>
                <a:highlight>
                  <a:srgbClr val="000000"/>
                </a:highlight>
                <a:latin typeface="Arial Narrow"/>
                <a:ea typeface="Arial Narrow"/>
                <a:cs typeface="Arial Narrow"/>
                <a:sym typeface="Arial Narrow"/>
              </a:rPr>
              <a:t> </a:t>
            </a:r>
            <a:br>
              <a:rPr lang="en-CA" sz="4000" b="1">
                <a:highlight>
                  <a:srgbClr val="FFFF00"/>
                </a:highlight>
                <a:latin typeface="Arial Narrow"/>
                <a:ea typeface="Arial Narrow"/>
                <a:cs typeface="Arial Narrow"/>
                <a:sym typeface="Arial Narrow"/>
              </a:rPr>
            </a:br>
            <a:r>
              <a:rPr lang="en-CA" sz="4000" b="1">
                <a:highlight>
                  <a:srgbClr val="FFFF00"/>
                </a:highlight>
                <a:latin typeface="Arial Narrow"/>
                <a:ea typeface="Arial Narrow"/>
                <a:cs typeface="Arial Narrow"/>
                <a:sym typeface="Arial Narrow"/>
              </a:rPr>
              <a:t>LA JUSTICE CLIMATIQUE… C’EST QUOI?</a:t>
            </a:r>
            <a:endParaRPr sz="4000"/>
          </a:p>
        </p:txBody>
      </p:sp>
      <p:sp>
        <p:nvSpPr>
          <p:cNvPr id="254" name="Google Shape;254;p25"/>
          <p:cNvSpPr/>
          <p:nvPr/>
        </p:nvSpPr>
        <p:spPr>
          <a:xfrm>
            <a:off x="7036090" y="661322"/>
            <a:ext cx="1971424" cy="1777139"/>
          </a:xfrm>
          <a:custGeom>
            <a:avLst/>
            <a:gdLst/>
            <a:ahLst/>
            <a:cxnLst/>
            <a:rect l="l" t="t" r="r" b="b"/>
            <a:pathLst>
              <a:path w="1859834" h="1676546" extrusionOk="0">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rgbClr val="7F7F7F">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25"/>
          <p:cNvSpPr txBox="1">
            <a:spLocks noGrp="1"/>
          </p:cNvSpPr>
          <p:nvPr>
            <p:ph type="body" idx="1"/>
          </p:nvPr>
        </p:nvSpPr>
        <p:spPr>
          <a:xfrm>
            <a:off x="190400" y="1521075"/>
            <a:ext cx="5355600" cy="5337000"/>
          </a:xfrm>
          <a:prstGeom prst="rect">
            <a:avLst/>
          </a:prstGeom>
          <a:noFill/>
          <a:ln>
            <a:noFill/>
          </a:ln>
        </p:spPr>
        <p:txBody>
          <a:bodyPr spcFirstLastPara="1" wrap="square" lIns="91425" tIns="45700" rIns="91425" bIns="45700" anchor="t" anchorCtr="0">
            <a:noAutofit/>
          </a:bodyPr>
          <a:lstStyle/>
          <a:p>
            <a:pPr marL="165100" lvl="0" indent="0" algn="just" rtl="0">
              <a:lnSpc>
                <a:spcPct val="115000"/>
              </a:lnSpc>
              <a:spcBef>
                <a:spcPts val="0"/>
              </a:spcBef>
              <a:spcAft>
                <a:spcPts val="0"/>
              </a:spcAft>
              <a:buClr>
                <a:schemeClr val="dk1"/>
              </a:buClr>
              <a:buSzPts val="1000"/>
              <a:buNone/>
            </a:pPr>
            <a:r>
              <a:rPr lang="en-CA" sz="2400">
                <a:latin typeface="Arial Narrow"/>
                <a:ea typeface="Arial Narrow"/>
                <a:cs typeface="Arial Narrow"/>
                <a:sym typeface="Arial Narrow"/>
              </a:rPr>
              <a:t>Les changements climatiques ne constituent pas uniquement une problématique environnementale. Ils ont aussi </a:t>
            </a:r>
            <a:r>
              <a:rPr lang="en-CA" sz="2400" b="1">
                <a:highlight>
                  <a:srgbClr val="FFFF00"/>
                </a:highlight>
                <a:latin typeface="Arial Narrow"/>
                <a:ea typeface="Arial Narrow"/>
                <a:cs typeface="Arial Narrow"/>
                <a:sym typeface="Arial Narrow"/>
              </a:rPr>
              <a:t>des causes et des impacts sociaux, éthiques, politiques et économiques</a:t>
            </a:r>
            <a:r>
              <a:rPr lang="en-CA" sz="2400">
                <a:latin typeface="Arial Narrow"/>
                <a:ea typeface="Arial Narrow"/>
                <a:cs typeface="Arial Narrow"/>
                <a:sym typeface="Arial Narrow"/>
              </a:rPr>
              <a:t>. </a:t>
            </a:r>
            <a:endParaRPr sz="2400">
              <a:latin typeface="Arial Narrow"/>
              <a:ea typeface="Arial Narrow"/>
              <a:cs typeface="Arial Narrow"/>
              <a:sym typeface="Arial Narrow"/>
            </a:endParaRPr>
          </a:p>
          <a:p>
            <a:pPr marL="165100" lvl="0" indent="0" algn="just" rtl="0">
              <a:lnSpc>
                <a:spcPct val="115000"/>
              </a:lnSpc>
              <a:spcBef>
                <a:spcPts val="1800"/>
              </a:spcBef>
              <a:spcAft>
                <a:spcPts val="0"/>
              </a:spcAft>
              <a:buClr>
                <a:schemeClr val="dk1"/>
              </a:buClr>
              <a:buSzPts val="1000"/>
              <a:buNone/>
            </a:pPr>
            <a:r>
              <a:rPr lang="en-CA" sz="2400">
                <a:latin typeface="Arial Narrow"/>
                <a:ea typeface="Arial Narrow"/>
                <a:cs typeface="Arial Narrow"/>
                <a:sym typeface="Arial Narrow"/>
              </a:rPr>
              <a:t>La </a:t>
            </a:r>
            <a:r>
              <a:rPr lang="en-CA" sz="2400" b="1">
                <a:solidFill>
                  <a:srgbClr val="000000"/>
                </a:solidFill>
                <a:highlight>
                  <a:srgbClr val="FFFF00"/>
                </a:highlight>
                <a:latin typeface="Arial Narrow"/>
                <a:ea typeface="Arial Narrow"/>
                <a:cs typeface="Arial Narrow"/>
                <a:sym typeface="Arial Narrow"/>
              </a:rPr>
              <a:t>JUSTICE CLIMATIQUE</a:t>
            </a:r>
            <a:r>
              <a:rPr lang="en-CA" sz="2400">
                <a:latin typeface="Arial Narrow"/>
                <a:ea typeface="Arial Narrow"/>
                <a:cs typeface="Arial Narrow"/>
                <a:sym typeface="Arial Narrow"/>
              </a:rPr>
              <a:t> désigne aussi des </a:t>
            </a:r>
            <a:r>
              <a:rPr lang="en-CA" sz="2400" u="sng">
                <a:latin typeface="Arial Narrow"/>
                <a:ea typeface="Arial Narrow"/>
                <a:cs typeface="Arial Narrow"/>
                <a:sym typeface="Arial Narrow"/>
              </a:rPr>
              <a:t>actions juridiques réelles</a:t>
            </a:r>
            <a:r>
              <a:rPr lang="en-CA" sz="2400">
                <a:latin typeface="Arial Narrow"/>
                <a:ea typeface="Arial Narrow"/>
                <a:cs typeface="Arial Narrow"/>
                <a:sym typeface="Arial Narrow"/>
              </a:rPr>
              <a:t> alliant des questions liées à la </a:t>
            </a:r>
            <a:r>
              <a:rPr lang="en-CA" sz="2400" b="1">
                <a:solidFill>
                  <a:srgbClr val="FFFFFF"/>
                </a:solidFill>
                <a:highlight>
                  <a:srgbClr val="000000"/>
                </a:highlight>
                <a:latin typeface="Arial Narrow"/>
                <a:ea typeface="Arial Narrow"/>
                <a:cs typeface="Arial Narrow"/>
                <a:sym typeface="Arial Narrow"/>
              </a:rPr>
              <a:t>CRISE CLIMATIQUE</a:t>
            </a:r>
            <a:r>
              <a:rPr lang="en-CA" sz="2400">
                <a:latin typeface="Arial Narrow"/>
                <a:ea typeface="Arial Narrow"/>
                <a:cs typeface="Arial Narrow"/>
                <a:sym typeface="Arial Narrow"/>
              </a:rPr>
              <a:t> et</a:t>
            </a:r>
            <a:r>
              <a:rPr lang="en-CA" sz="2600">
                <a:latin typeface="Arial Narrow"/>
                <a:ea typeface="Arial Narrow"/>
                <a:cs typeface="Arial Narrow"/>
                <a:sym typeface="Arial Narrow"/>
              </a:rPr>
              <a:t> </a:t>
            </a:r>
            <a:r>
              <a:rPr lang="en-CA" sz="2400">
                <a:latin typeface="Arial Narrow"/>
                <a:ea typeface="Arial Narrow"/>
                <a:cs typeface="Arial Narrow"/>
                <a:sym typeface="Arial Narrow"/>
              </a:rPr>
              <a:t>aux </a:t>
            </a:r>
            <a:r>
              <a:rPr lang="en-CA" sz="2400" b="1">
                <a:solidFill>
                  <a:srgbClr val="FFFFFF"/>
                </a:solidFill>
                <a:highlight>
                  <a:srgbClr val="000000"/>
                </a:highlight>
                <a:latin typeface="Arial Narrow"/>
                <a:ea typeface="Arial Narrow"/>
                <a:cs typeface="Arial Narrow"/>
                <a:sym typeface="Arial Narrow"/>
              </a:rPr>
              <a:t>DROITS FONDAMENTAUX</a:t>
            </a:r>
            <a:r>
              <a:rPr lang="en-CA" sz="2400">
                <a:latin typeface="Arial Narrow"/>
                <a:ea typeface="Arial Narrow"/>
                <a:cs typeface="Arial Narrow"/>
                <a:sym typeface="Arial Narrow"/>
              </a:rPr>
              <a:t> individuels et collectifs.</a:t>
            </a:r>
            <a:endParaRPr sz="2400" b="1">
              <a:solidFill>
                <a:srgbClr val="FFFFFF"/>
              </a:solidFill>
              <a:highlight>
                <a:srgbClr val="000000"/>
              </a:highlight>
            </a:endParaRPr>
          </a:p>
          <a:p>
            <a:pPr marL="0" lvl="0" indent="0" algn="just" rtl="0">
              <a:lnSpc>
                <a:spcPct val="90000"/>
              </a:lnSpc>
              <a:spcBef>
                <a:spcPts val="0"/>
              </a:spcBef>
              <a:spcAft>
                <a:spcPts val="0"/>
              </a:spcAft>
              <a:buSzPts val="1800"/>
              <a:buNone/>
            </a:pPr>
            <a:endParaRPr/>
          </a:p>
          <a:p>
            <a:pPr marL="165100" lvl="0" indent="0" algn="just" rtl="0">
              <a:lnSpc>
                <a:spcPct val="90000"/>
              </a:lnSpc>
              <a:spcBef>
                <a:spcPts val="0"/>
              </a:spcBef>
              <a:spcAft>
                <a:spcPts val="0"/>
              </a:spcAft>
              <a:buClr>
                <a:schemeClr val="dk1"/>
              </a:buClr>
              <a:buSzPts val="1000"/>
              <a:buNone/>
            </a:pPr>
            <a:endParaRPr sz="1500">
              <a:latin typeface="Arial Narrow"/>
              <a:ea typeface="Arial Narrow"/>
              <a:cs typeface="Arial Narrow"/>
              <a:sym typeface="Arial Narrow"/>
            </a:endParaRPr>
          </a:p>
        </p:txBody>
      </p:sp>
      <p:sp>
        <p:nvSpPr>
          <p:cNvPr id="256" name="Google Shape;256;p25"/>
          <p:cNvSpPr/>
          <p:nvPr/>
        </p:nvSpPr>
        <p:spPr>
          <a:xfrm>
            <a:off x="5264329" y="2546239"/>
            <a:ext cx="4297844" cy="4228948"/>
          </a:xfrm>
          <a:custGeom>
            <a:avLst/>
            <a:gdLst/>
            <a:ahLst/>
            <a:cxnLst/>
            <a:rect l="l" t="t" r="r" b="b"/>
            <a:pathLst>
              <a:path w="3293367" h="3240573" extrusionOk="0">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rgbClr val="7F7F7F">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25"/>
          <p:cNvSpPr/>
          <p:nvPr/>
        </p:nvSpPr>
        <p:spPr>
          <a:xfrm>
            <a:off x="8691733" y="998430"/>
            <a:ext cx="3309879" cy="2983688"/>
          </a:xfrm>
          <a:custGeom>
            <a:avLst/>
            <a:gdLst/>
            <a:ahLst/>
            <a:cxnLst/>
            <a:rect l="l" t="t" r="r" b="b"/>
            <a:pathLst>
              <a:path w="3309879" h="2983688" extrusionOk="0">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rgbClr val="7F7F7F">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25"/>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pic>
        <p:nvPicPr>
          <p:cNvPr id="259" name="Google Shape;259;p25"/>
          <p:cNvPicPr preferRelativeResize="0"/>
          <p:nvPr/>
        </p:nvPicPr>
        <p:blipFill>
          <a:blip r:embed="rId4">
            <a:alphaModFix/>
          </a:blip>
          <a:stretch>
            <a:fillRect/>
          </a:stretch>
        </p:blipFill>
        <p:spPr>
          <a:xfrm>
            <a:off x="5994025" y="2779875"/>
            <a:ext cx="2838450" cy="2819400"/>
          </a:xfrm>
          <a:prstGeom prst="rect">
            <a:avLst/>
          </a:prstGeom>
          <a:noFill/>
          <a:ln>
            <a:noFill/>
          </a:ln>
        </p:spPr>
      </p:pic>
      <p:pic>
        <p:nvPicPr>
          <p:cNvPr id="260" name="Google Shape;260;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114873" y="1078150"/>
            <a:ext cx="2463578" cy="2463600"/>
          </a:xfrm>
          <a:prstGeom prst="rect">
            <a:avLst/>
          </a:prstGeom>
          <a:noFill/>
          <a:ln>
            <a:noFill/>
          </a:ln>
        </p:spPr>
      </p:pic>
      <p:pic>
        <p:nvPicPr>
          <p:cNvPr id="261" name="Google Shape;261;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433461" y="1078161"/>
            <a:ext cx="1176700" cy="117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377475" y="13195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7" name="Google Shape;267;p26"/>
          <p:cNvSpPr txBox="1">
            <a:spLocks noGrp="1"/>
          </p:cNvSpPr>
          <p:nvPr>
            <p:ph type="body" idx="1"/>
          </p:nvPr>
        </p:nvSpPr>
        <p:spPr>
          <a:xfrm>
            <a:off x="113875" y="870575"/>
            <a:ext cx="10194900" cy="5739366"/>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CA" sz="1700">
                <a:solidFill>
                  <a:srgbClr val="FFFFFF"/>
                </a:solidFill>
                <a:latin typeface="Arial Narrow"/>
                <a:ea typeface="Arial Narrow"/>
                <a:cs typeface="Arial Narrow"/>
                <a:sym typeface="Arial Narrow"/>
              </a:rPr>
              <a:t>Cha</a:t>
            </a:r>
            <a:endParaRPr sz="1700">
              <a:solidFill>
                <a:srgbClr val="FFFFFF"/>
              </a:solidFill>
              <a:latin typeface="Arial Narrow"/>
              <a:ea typeface="Arial Narrow"/>
              <a:cs typeface="Arial Narrow"/>
              <a:sym typeface="Arial Narrow"/>
            </a:endParaRPr>
          </a:p>
          <a:p>
            <a:pPr marL="457200" lvl="0" indent="-381000" algn="l" rtl="0">
              <a:spcBef>
                <a:spcPts val="1000"/>
              </a:spcBef>
              <a:spcAft>
                <a:spcPts val="0"/>
              </a:spcAft>
              <a:buClr>
                <a:srgbClr val="000000"/>
              </a:buClr>
              <a:buSzPts val="2400"/>
              <a:buFont typeface="Arial Narrow"/>
              <a:buChar char="•"/>
            </a:pPr>
            <a:r>
              <a:rPr lang="en-CA" sz="2400" b="1">
                <a:solidFill>
                  <a:srgbClr val="000000"/>
                </a:solidFill>
                <a:highlight>
                  <a:srgbClr val="FFFF00"/>
                </a:highlight>
                <a:latin typeface="Arial Narrow"/>
                <a:ea typeface="Arial Narrow"/>
                <a:cs typeface="Arial Narrow"/>
                <a:sym typeface="Arial Narrow"/>
              </a:rPr>
              <a:t>États : </a:t>
            </a:r>
            <a:endParaRPr sz="2400" b="1">
              <a:solidFill>
                <a:srgbClr val="000000"/>
              </a:solidFill>
              <a:highlight>
                <a:srgbClr val="FFFF00"/>
              </a:highlight>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Mettre en place des lois et des programmes pour réduire les gaz à effet de serre et atteindre la carboneutralité au plus tard en 2050;</a:t>
            </a:r>
            <a:endParaRPr sz="2400" b="1">
              <a:solidFill>
                <a:srgbClr val="000000"/>
              </a:solidFill>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Protéger les droits humains.</a:t>
            </a:r>
            <a:endParaRPr sz="2400" b="1">
              <a:solidFill>
                <a:srgbClr val="000000"/>
              </a:solidFill>
              <a:latin typeface="Arial Narrow"/>
              <a:ea typeface="Arial Narrow"/>
              <a:cs typeface="Arial Narrow"/>
              <a:sym typeface="Arial Narrow"/>
            </a:endParaRPr>
          </a:p>
          <a:p>
            <a:pPr marL="457200" lvl="0" indent="0" algn="l" rtl="0">
              <a:spcBef>
                <a:spcPts val="1000"/>
              </a:spcBef>
              <a:spcAft>
                <a:spcPts val="0"/>
              </a:spcAft>
              <a:buNone/>
            </a:pPr>
            <a:endParaRPr sz="2400" b="1">
              <a:solidFill>
                <a:srgbClr val="000000"/>
              </a:solidFill>
              <a:latin typeface="Arial Narrow"/>
              <a:ea typeface="Arial Narrow"/>
              <a:cs typeface="Arial Narrow"/>
              <a:sym typeface="Arial Narrow"/>
            </a:endParaRPr>
          </a:p>
          <a:p>
            <a:pPr marL="457200" lvl="0" indent="-381000" algn="l" rtl="0">
              <a:spcBef>
                <a:spcPts val="1000"/>
              </a:spcBef>
              <a:spcAft>
                <a:spcPts val="0"/>
              </a:spcAft>
              <a:buClr>
                <a:srgbClr val="000000"/>
              </a:buClr>
              <a:buSzPts val="2400"/>
              <a:buFont typeface="Arial Narrow"/>
              <a:buChar char="•"/>
            </a:pPr>
            <a:r>
              <a:rPr lang="en-CA" sz="2400" b="1">
                <a:solidFill>
                  <a:srgbClr val="000000"/>
                </a:solidFill>
                <a:highlight>
                  <a:srgbClr val="FFFF00"/>
                </a:highlight>
                <a:latin typeface="Arial Narrow"/>
                <a:ea typeface="Arial Narrow"/>
                <a:cs typeface="Arial Narrow"/>
                <a:sym typeface="Arial Narrow"/>
              </a:rPr>
              <a:t>Entreprises:</a:t>
            </a:r>
            <a:endParaRPr sz="2400" b="1">
              <a:solidFill>
                <a:srgbClr val="000000"/>
              </a:solidFill>
              <a:highlight>
                <a:srgbClr val="FFFF00"/>
              </a:highlight>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Viser la carboneutralité au plus tard en 2050;</a:t>
            </a:r>
            <a:endParaRPr sz="2400" b="1">
              <a:solidFill>
                <a:srgbClr val="000000"/>
              </a:solidFill>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Respecter les droits humains.</a:t>
            </a:r>
            <a:endParaRPr sz="2400" b="1">
              <a:solidFill>
                <a:srgbClr val="000000"/>
              </a:solidFill>
              <a:latin typeface="Arial Narrow"/>
              <a:ea typeface="Arial Narrow"/>
              <a:cs typeface="Arial Narrow"/>
              <a:sym typeface="Arial Narrow"/>
            </a:endParaRPr>
          </a:p>
          <a:p>
            <a:pPr marL="0" lvl="0" indent="0" algn="l" rtl="0">
              <a:spcBef>
                <a:spcPts val="1000"/>
              </a:spcBef>
              <a:spcAft>
                <a:spcPts val="0"/>
              </a:spcAft>
              <a:buNone/>
            </a:pPr>
            <a:endParaRPr sz="2400" b="1">
              <a:solidFill>
                <a:srgbClr val="000000"/>
              </a:solidFill>
              <a:highlight>
                <a:srgbClr val="FFFF00"/>
              </a:highlight>
              <a:latin typeface="Arial Narrow"/>
              <a:ea typeface="Arial Narrow"/>
              <a:cs typeface="Arial Narrow"/>
              <a:sym typeface="Arial Narrow"/>
            </a:endParaRPr>
          </a:p>
          <a:p>
            <a:pPr marL="457200" lvl="0" indent="-381000" algn="l" rtl="0">
              <a:spcBef>
                <a:spcPts val="1000"/>
              </a:spcBef>
              <a:spcAft>
                <a:spcPts val="0"/>
              </a:spcAft>
              <a:buClr>
                <a:srgbClr val="000000"/>
              </a:buClr>
              <a:buSzPts val="2400"/>
              <a:buFont typeface="Arial Narrow"/>
              <a:buChar char="•"/>
            </a:pPr>
            <a:r>
              <a:rPr lang="en-CA" sz="2400" b="1">
                <a:solidFill>
                  <a:srgbClr val="000000"/>
                </a:solidFill>
                <a:highlight>
                  <a:srgbClr val="FFFF00"/>
                </a:highlight>
                <a:latin typeface="Arial Narrow"/>
                <a:ea typeface="Arial Narrow"/>
                <a:cs typeface="Arial Narrow"/>
                <a:sym typeface="Arial Narrow"/>
              </a:rPr>
              <a:t>Individus:</a:t>
            </a:r>
            <a:endParaRPr sz="2400" b="1">
              <a:solidFill>
                <a:srgbClr val="000000"/>
              </a:solidFill>
              <a:highlight>
                <a:srgbClr val="FFFF00"/>
              </a:highlight>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Effectuer des pressions sur les gouvernements pour qu’ils réduisent leurs émissions de gaz à effet de serre;</a:t>
            </a:r>
            <a:endParaRPr lang="en-CA" sz="2400" b="1">
              <a:solidFill>
                <a:srgbClr val="000000"/>
              </a:solidFill>
              <a:latin typeface="Arial Narrow"/>
              <a:ea typeface="Arial Narrow"/>
              <a:cs typeface="Arial Narrow"/>
            </a:endParaRPr>
          </a:p>
          <a:p>
            <a:pPr indent="-381000">
              <a:spcBef>
                <a:spcPts val="0"/>
              </a:spcBef>
              <a:buClr>
                <a:srgbClr val="000000"/>
              </a:buClr>
              <a:buSzPts val="2400"/>
              <a:buFont typeface="Arial Narrow"/>
              <a:buChar char="-"/>
            </a:pPr>
            <a:r>
              <a:rPr lang="en-CA" sz="2400" b="1">
                <a:solidFill>
                  <a:srgbClr val="000000"/>
                </a:solidFill>
                <a:latin typeface="Arial Narrow"/>
                <a:ea typeface="Arial Narrow"/>
                <a:cs typeface="Arial Narrow"/>
              </a:rPr>
              <a:t>Organiser des activités de sensibilisation du public;</a:t>
            </a:r>
            <a:endParaRPr lang="en-CA" sz="2400" b="1" dirty="0">
              <a:solidFill>
                <a:srgbClr val="000000"/>
              </a:solidFill>
              <a:latin typeface="Arial Narrow"/>
              <a:ea typeface="Arial Narrow"/>
              <a:cs typeface="Arial Narrow"/>
              <a:sym typeface="Arial Narrow"/>
            </a:endParaRPr>
          </a:p>
          <a:p>
            <a:pPr marL="457200" lvl="0" indent="-381000" algn="l" rtl="0">
              <a:spcBef>
                <a:spcPts val="0"/>
              </a:spcBef>
              <a:spcAft>
                <a:spcPts val="0"/>
              </a:spcAft>
              <a:buClr>
                <a:srgbClr val="000000"/>
              </a:buClr>
              <a:buSzPts val="2400"/>
              <a:buFont typeface="Arial Narrow"/>
              <a:buChar char="-"/>
            </a:pPr>
            <a:r>
              <a:rPr lang="en-CA" sz="2400" b="1">
                <a:solidFill>
                  <a:srgbClr val="000000"/>
                </a:solidFill>
                <a:latin typeface="Arial Narrow"/>
                <a:ea typeface="Arial Narrow"/>
                <a:cs typeface="Arial Narrow"/>
                <a:sym typeface="Arial Narrow"/>
              </a:rPr>
              <a:t>Changer ses habitudes de consommation, etc.</a:t>
            </a:r>
            <a:endParaRPr sz="2400" b="1">
              <a:solidFill>
                <a:srgbClr val="000000"/>
              </a:solidFill>
              <a:latin typeface="Arial Narrow"/>
              <a:ea typeface="Arial Narrow"/>
              <a:cs typeface="Arial Narrow"/>
              <a:sym typeface="Arial Narrow"/>
            </a:endParaRPr>
          </a:p>
          <a:p>
            <a:pPr marL="0" lvl="0" indent="0" algn="l" rtl="0">
              <a:spcBef>
                <a:spcPts val="1000"/>
              </a:spcBef>
              <a:spcAft>
                <a:spcPts val="0"/>
              </a:spcAft>
              <a:buNone/>
            </a:pPr>
            <a:endParaRPr sz="2400" b="1">
              <a:solidFill>
                <a:srgbClr val="000000"/>
              </a:solidFill>
              <a:highlight>
                <a:srgbClr val="FFFF00"/>
              </a:highlight>
              <a:latin typeface="Arial Narrow"/>
              <a:ea typeface="Arial Narrow"/>
              <a:cs typeface="Arial Narrow"/>
              <a:sym typeface="Arial Narrow"/>
            </a:endParaRPr>
          </a:p>
          <a:p>
            <a:pPr marL="0" lvl="0" indent="0" algn="l" rtl="0">
              <a:spcBef>
                <a:spcPts val="1000"/>
              </a:spcBef>
              <a:spcAft>
                <a:spcPts val="0"/>
              </a:spcAft>
              <a:buNone/>
            </a:pPr>
            <a:endParaRPr sz="1200" b="1">
              <a:solidFill>
                <a:srgbClr val="000000"/>
              </a:solidFill>
              <a:latin typeface="Arial Narrow"/>
              <a:ea typeface="Arial Narrow"/>
              <a:cs typeface="Arial Narrow"/>
              <a:sym typeface="Arial Narrow"/>
            </a:endParaRPr>
          </a:p>
        </p:txBody>
      </p:sp>
      <p:sp>
        <p:nvSpPr>
          <p:cNvPr id="268" name="Google Shape;268;p26"/>
          <p:cNvSpPr txBox="1"/>
          <p:nvPr/>
        </p:nvSpPr>
        <p:spPr>
          <a:xfrm>
            <a:off x="113875" y="246275"/>
            <a:ext cx="7238400" cy="966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CA" sz="4000" b="1">
                <a:solidFill>
                  <a:schemeClr val="lt1"/>
                </a:solidFill>
                <a:highlight>
                  <a:schemeClr val="dk1"/>
                </a:highlight>
                <a:latin typeface="Arial Narrow"/>
                <a:ea typeface="Arial Narrow"/>
                <a:cs typeface="Arial Narrow"/>
                <a:sym typeface="Arial Narrow"/>
              </a:rPr>
              <a:t>Responsabilités et actions </a:t>
            </a:r>
            <a:endParaRPr/>
          </a:p>
        </p:txBody>
      </p:sp>
      <p:pic>
        <p:nvPicPr>
          <p:cNvPr id="269" name="Google Shape;269;p26"/>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pic>
        <p:nvPicPr>
          <p:cNvPr id="270" name="Google Shape;270;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957050" y="336052"/>
            <a:ext cx="1971424" cy="1971448"/>
          </a:xfrm>
          <a:prstGeom prst="rect">
            <a:avLst/>
          </a:prstGeom>
          <a:noFill/>
          <a:ln>
            <a:noFill/>
          </a:ln>
        </p:spPr>
      </p:pic>
      <p:pic>
        <p:nvPicPr>
          <p:cNvPr id="271" name="Google Shape;271;p26"/>
          <p:cNvPicPr preferRelativeResize="0"/>
          <p:nvPr/>
        </p:nvPicPr>
        <p:blipFill rotWithShape="1">
          <a:blip r:embed="rId5" cstate="email">
            <a:alphaModFix/>
            <a:extLst>
              <a:ext uri="{28A0092B-C50C-407E-A947-70E740481C1C}">
                <a14:useLocalDpi xmlns:a14="http://schemas.microsoft.com/office/drawing/2010/main"/>
              </a:ext>
            </a:extLst>
          </a:blip>
          <a:srcRect l="-12322" t="-43658"/>
          <a:stretch/>
        </p:blipFill>
        <p:spPr>
          <a:xfrm>
            <a:off x="9680125" y="3143950"/>
            <a:ext cx="2099125" cy="2099125"/>
          </a:xfrm>
          <a:prstGeom prst="rect">
            <a:avLst/>
          </a:prstGeom>
          <a:noFill/>
          <a:ln>
            <a:noFill/>
          </a:ln>
        </p:spPr>
      </p:pic>
      <p:pic>
        <p:nvPicPr>
          <p:cNvPr id="272" name="Google Shape;272;p2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86794" y="2520150"/>
            <a:ext cx="2649275" cy="2654375"/>
          </a:xfrm>
          <a:prstGeom prst="rect">
            <a:avLst/>
          </a:prstGeom>
          <a:noFill/>
          <a:ln>
            <a:noFill/>
          </a:ln>
        </p:spPr>
      </p:pic>
      <p:sp>
        <p:nvSpPr>
          <p:cNvPr id="273" name="Google Shape;273;p26"/>
          <p:cNvSpPr/>
          <p:nvPr/>
        </p:nvSpPr>
        <p:spPr>
          <a:xfrm>
            <a:off x="5962516" y="2183327"/>
            <a:ext cx="4297844" cy="4228948"/>
          </a:xfrm>
          <a:custGeom>
            <a:avLst/>
            <a:gdLst/>
            <a:ahLst/>
            <a:cxnLst/>
            <a:rect l="l" t="t" r="r" b="b"/>
            <a:pathLst>
              <a:path w="3293367" h="3240573" extrusionOk="0">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26"/>
          <p:cNvSpPr/>
          <p:nvPr/>
        </p:nvSpPr>
        <p:spPr>
          <a:xfrm>
            <a:off x="9957052" y="3960735"/>
            <a:ext cx="1971424" cy="1777139"/>
          </a:xfrm>
          <a:custGeom>
            <a:avLst/>
            <a:gdLst/>
            <a:ahLst/>
            <a:cxnLst/>
            <a:rect l="l" t="t" r="r" b="b"/>
            <a:pathLst>
              <a:path w="1859834" h="1676546" extrusionOk="0">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6"/>
          <p:cNvSpPr/>
          <p:nvPr/>
        </p:nvSpPr>
        <p:spPr>
          <a:xfrm>
            <a:off x="9701563" y="531624"/>
            <a:ext cx="2482409" cy="1902101"/>
          </a:xfrm>
          <a:custGeom>
            <a:avLst/>
            <a:gdLst/>
            <a:ahLst/>
            <a:cxnLst/>
            <a:rect l="l" t="t" r="r" b="b"/>
            <a:pathLst>
              <a:path w="3309879" h="2983688" extrusionOk="0">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9"/>
        <p:cNvGrpSpPr/>
        <p:nvPr/>
      </p:nvGrpSpPr>
      <p:grpSpPr>
        <a:xfrm>
          <a:off x="0" y="0"/>
          <a:ext cx="0" cy="0"/>
          <a:chOff x="0" y="0"/>
          <a:chExt cx="0" cy="0"/>
        </a:xfrm>
      </p:grpSpPr>
      <p:pic>
        <p:nvPicPr>
          <p:cNvPr id="280" name="Google Shape;280;p27" descr="Marinel a survécu à un supertyphon et se bat depuis pour la protection du climat. Elle vit dangereusement. Le gouvernement des Philippines doit la protéger.&#10;Signez la pétition pour Marinel ✍️➡️ https://libre.amnesty.ch/desengager/" title="LIBRE - Marinel Ubaldo, engagée pour le climat">
            <a:hlinkClick r:id="rId3"/>
          </p:cNvPr>
          <p:cNvPicPr preferRelativeResize="0"/>
          <p:nvPr/>
        </p:nvPicPr>
        <p:blipFill rotWithShape="1">
          <a:blip r:embed="rId4">
            <a:alphaModFix/>
          </a:blip>
          <a:srcRect/>
          <a:stretch/>
        </p:blipFill>
        <p:spPr>
          <a:xfrm>
            <a:off x="2227098" y="66700"/>
            <a:ext cx="9578426" cy="6791300"/>
          </a:xfrm>
          <a:prstGeom prst="rect">
            <a:avLst/>
          </a:prstGeom>
          <a:noFill/>
          <a:ln>
            <a:noFill/>
          </a:ln>
        </p:spPr>
      </p:pic>
      <p:sp>
        <p:nvSpPr>
          <p:cNvPr id="281" name="Google Shape;281;p27"/>
          <p:cNvSpPr txBox="1"/>
          <p:nvPr/>
        </p:nvSpPr>
        <p:spPr>
          <a:xfrm rot="-5400000">
            <a:off x="-2180700" y="2392438"/>
            <a:ext cx="6376800" cy="20154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4000"/>
              <a:buFont typeface="Arial Narrow"/>
              <a:buNone/>
            </a:pPr>
            <a:r>
              <a:rPr lang="en-CA" sz="3500" b="1" dirty="0">
                <a:highlight>
                  <a:srgbClr val="FFFFFF"/>
                </a:highlight>
                <a:latin typeface="Arial Narrow"/>
                <a:ea typeface="Arial Narrow"/>
                <a:cs typeface="Arial Narrow"/>
                <a:sym typeface="Arial Narrow"/>
              </a:rPr>
              <a:t>Étude de </a:t>
            </a:r>
            <a:r>
              <a:rPr lang="en-CA" sz="3500" b="1" dirty="0" err="1">
                <a:highlight>
                  <a:srgbClr val="FFFFFF"/>
                </a:highlight>
                <a:latin typeface="Arial Narrow"/>
                <a:ea typeface="Arial Narrow"/>
                <a:cs typeface="Arial Narrow"/>
                <a:sym typeface="Arial Narrow"/>
              </a:rPr>
              <a:t>cas</a:t>
            </a:r>
            <a:br>
              <a:rPr lang="en-CA" sz="4000" b="1" i="0" u="none" strike="noStrike" cap="none" dirty="0">
                <a:highlight>
                  <a:srgbClr val="FFFF00"/>
                </a:highlight>
                <a:latin typeface="Arial Narrow"/>
                <a:ea typeface="Arial Narrow"/>
                <a:cs typeface="Arial Narrow"/>
              </a:rPr>
            </a:br>
            <a:r>
              <a:rPr lang="en-CA" sz="3700" b="1" i="0" u="none" strike="noStrike" cap="none" dirty="0">
                <a:solidFill>
                  <a:schemeClr val="dk1"/>
                </a:solidFill>
                <a:highlight>
                  <a:srgbClr val="FFFF00"/>
                </a:highlight>
                <a:latin typeface="Arial Narrow"/>
                <a:ea typeface="Arial Narrow"/>
                <a:cs typeface="Arial Narrow"/>
                <a:sym typeface="Arial Narrow"/>
              </a:rPr>
              <a:t>MARINEL</a:t>
            </a:r>
            <a:r>
              <a:rPr lang="en-CA" sz="3700" b="1" dirty="0">
                <a:solidFill>
                  <a:schemeClr val="dk1"/>
                </a:solidFill>
                <a:highlight>
                  <a:srgbClr val="FFFF00"/>
                </a:highlight>
                <a:latin typeface="Arial Narrow"/>
                <a:ea typeface="Arial Narrow"/>
                <a:cs typeface="Arial Narrow"/>
                <a:sym typeface="Arial Narrow"/>
              </a:rPr>
              <a:t> SUMOOK</a:t>
            </a:r>
            <a:r>
              <a:rPr lang="en-CA" sz="3700" b="1" i="0" u="none" strike="noStrike" cap="none" dirty="0">
                <a:solidFill>
                  <a:schemeClr val="dk1"/>
                </a:solidFill>
                <a:highlight>
                  <a:srgbClr val="FFFF00"/>
                </a:highlight>
                <a:latin typeface="Arial Narrow"/>
                <a:ea typeface="Arial Narrow"/>
                <a:cs typeface="Arial Narrow"/>
                <a:sym typeface="Arial Narrow"/>
              </a:rPr>
              <a:t> UBALDO</a:t>
            </a:r>
            <a:endParaRPr lang="fr-FR" sz="4000" b="1" i="0" u="none" strike="noStrike" cap="none" dirty="0">
              <a:solidFill>
                <a:schemeClr val="dk1"/>
              </a:solidFill>
              <a:highlight>
                <a:srgbClr val="FFFF00"/>
              </a:highlight>
              <a:latin typeface="Arial Narrow"/>
              <a:ea typeface="Arial Narrow"/>
              <a:cs typeface="Arial Narrow"/>
            </a:endParaRPr>
          </a:p>
          <a:p>
            <a:pPr marL="0" marR="0" lvl="0" indent="0" algn="just" rtl="0">
              <a:lnSpc>
                <a:spcPct val="90000"/>
              </a:lnSpc>
              <a:spcBef>
                <a:spcPts val="0"/>
              </a:spcBef>
              <a:spcAft>
                <a:spcPts val="0"/>
              </a:spcAft>
              <a:buClr>
                <a:schemeClr val="lt1"/>
              </a:buClr>
              <a:buSzPts val="4000"/>
              <a:buFont typeface="Arial Narrow"/>
              <a:buNone/>
            </a:pPr>
            <a:r>
              <a:rPr lang="en-CA" sz="3700" b="1" i="0" u="none" strike="noStrike" cap="none" dirty="0">
                <a:solidFill>
                  <a:schemeClr val="dk1"/>
                </a:solidFill>
                <a:highlight>
                  <a:srgbClr val="FFFF00"/>
                </a:highlight>
                <a:latin typeface="Arial Narrow"/>
                <a:ea typeface="Arial Narrow"/>
                <a:cs typeface="Arial Narrow"/>
                <a:sym typeface="Arial Narrow"/>
              </a:rPr>
              <a:t>PHILIPPINES</a:t>
            </a:r>
            <a:endParaRPr sz="4000" b="1" i="0" u="none" strike="noStrike" cap="none" dirty="0">
              <a:solidFill>
                <a:schemeClr val="dk1"/>
              </a:solidFill>
              <a:highlight>
                <a:srgbClr val="FFFF00"/>
              </a:highlight>
              <a:latin typeface="Arial Narrow"/>
              <a:ea typeface="Arial Narrow"/>
              <a:cs typeface="Arial Narrow"/>
              <a:sym typeface="Arial Narrow"/>
            </a:endParaRPr>
          </a:p>
        </p:txBody>
      </p:sp>
      <p:pic>
        <p:nvPicPr>
          <p:cNvPr id="282" name="Google Shape;282;p27"/>
          <p:cNvPicPr preferRelativeResize="0"/>
          <p:nvPr/>
        </p:nvPicPr>
        <p:blipFill rotWithShape="1">
          <a:blip r:embed="rId5"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6"/>
        <p:cNvGrpSpPr/>
        <p:nvPr/>
      </p:nvGrpSpPr>
      <p:grpSpPr>
        <a:xfrm>
          <a:off x="0" y="0"/>
          <a:ext cx="0" cy="0"/>
          <a:chOff x="0" y="0"/>
          <a:chExt cx="0" cy="0"/>
        </a:xfrm>
      </p:grpSpPr>
      <p:sp>
        <p:nvSpPr>
          <p:cNvPr id="287" name="Google Shape;287;p28"/>
          <p:cNvSpPr txBox="1"/>
          <p:nvPr/>
        </p:nvSpPr>
        <p:spPr>
          <a:xfrm rot="-5400000">
            <a:off x="-2180700" y="2392438"/>
            <a:ext cx="6376800" cy="20154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lt1"/>
              </a:buClr>
              <a:buSzPts val="4000"/>
              <a:buFont typeface="Arial Narrow"/>
              <a:buNone/>
            </a:pPr>
            <a:r>
              <a:rPr lang="en-CA" sz="3500" b="1" i="0" u="none" strike="noStrike" cap="none">
                <a:solidFill>
                  <a:srgbClr val="000000"/>
                </a:solidFill>
                <a:highlight>
                  <a:srgbClr val="FFFFFF"/>
                </a:highlight>
                <a:latin typeface="Arial Narrow"/>
                <a:ea typeface="Arial Narrow"/>
                <a:cs typeface="Arial Narrow"/>
                <a:sym typeface="Arial Narrow"/>
              </a:rPr>
              <a:t>Des jeunes qui changent le monde</a:t>
            </a:r>
            <a:br>
              <a:rPr lang="en-CA" sz="4000" b="1" i="0" u="none" strike="noStrike" cap="none">
                <a:solidFill>
                  <a:schemeClr val="dk1"/>
                </a:solidFill>
                <a:highlight>
                  <a:srgbClr val="FFFF00"/>
                </a:highlight>
                <a:latin typeface="Arial Narrow"/>
                <a:ea typeface="Arial Narrow"/>
                <a:cs typeface="Arial Narrow"/>
                <a:sym typeface="Arial Narrow"/>
              </a:rPr>
            </a:br>
            <a:r>
              <a:rPr lang="en-CA" sz="4000" b="1" i="0" u="none" strike="noStrike" cap="none">
                <a:solidFill>
                  <a:schemeClr val="dk1"/>
                </a:solidFill>
                <a:highlight>
                  <a:srgbClr val="FFFF00"/>
                </a:highlight>
                <a:latin typeface="Arial Narrow"/>
                <a:ea typeface="Arial Narrow"/>
                <a:cs typeface="Arial Narrow"/>
                <a:sym typeface="Arial Narrow"/>
              </a:rPr>
              <a:t>GRETA THUNBERG</a:t>
            </a:r>
            <a:endParaRPr sz="4000" b="1" i="0" u="none" strike="noStrike" cap="none">
              <a:solidFill>
                <a:schemeClr val="dk1"/>
              </a:solidFill>
              <a:highlight>
                <a:srgbClr val="FFFF00"/>
              </a:highlight>
              <a:latin typeface="Arial Narrow"/>
              <a:ea typeface="Arial Narrow"/>
              <a:cs typeface="Arial Narrow"/>
              <a:sym typeface="Arial Narrow"/>
            </a:endParaRPr>
          </a:p>
          <a:p>
            <a:pPr marL="0" marR="0" lvl="0" indent="0" algn="just" rtl="0">
              <a:lnSpc>
                <a:spcPct val="90000"/>
              </a:lnSpc>
              <a:spcBef>
                <a:spcPts val="0"/>
              </a:spcBef>
              <a:spcAft>
                <a:spcPts val="0"/>
              </a:spcAft>
              <a:buClr>
                <a:schemeClr val="lt1"/>
              </a:buClr>
              <a:buSzPts val="4000"/>
              <a:buFont typeface="Arial Narrow"/>
              <a:buNone/>
            </a:pPr>
            <a:r>
              <a:rPr lang="en-CA" sz="4000" b="1" i="0" u="none" strike="noStrike" cap="none">
                <a:solidFill>
                  <a:schemeClr val="dk1"/>
                </a:solidFill>
                <a:highlight>
                  <a:srgbClr val="FFFF00"/>
                </a:highlight>
                <a:latin typeface="Arial Narrow"/>
                <a:ea typeface="Arial Narrow"/>
                <a:cs typeface="Arial Narrow"/>
                <a:sym typeface="Arial Narrow"/>
              </a:rPr>
              <a:t>VENDREDIS POUR LE FUTUR</a:t>
            </a:r>
            <a:endParaRPr sz="4000" b="1" i="0" u="none" strike="noStrike" cap="none">
              <a:solidFill>
                <a:schemeClr val="dk1"/>
              </a:solidFill>
              <a:highlight>
                <a:srgbClr val="FFFF00"/>
              </a:highlight>
              <a:latin typeface="Arial Narrow"/>
              <a:ea typeface="Arial Narrow"/>
              <a:cs typeface="Arial Narrow"/>
              <a:sym typeface="Arial Narrow"/>
            </a:endParaRPr>
          </a:p>
        </p:txBody>
      </p:sp>
      <p:pic>
        <p:nvPicPr>
          <p:cNvPr id="288" name="Google Shape;288;p28" descr="La militante pour le changement climatique Greta Thunberg et le mouvement de collégiens, de lycéens et d’étudiants Fridays for Future sont récompensés par le prix Ambassadeur de la conscience 2019 d’Amnesty International : www.amnesty.be/climat-droits-humains" title="Greta Thunberg et Fridays for Future récompensés par le prix ambassadeur de conscience 2019">
            <a:hlinkClick r:id="rId3"/>
          </p:cNvPr>
          <p:cNvPicPr preferRelativeResize="0"/>
          <p:nvPr/>
        </p:nvPicPr>
        <p:blipFill rotWithShape="1">
          <a:blip r:embed="rId4">
            <a:alphaModFix/>
          </a:blip>
          <a:srcRect/>
          <a:stretch/>
        </p:blipFill>
        <p:spPr>
          <a:xfrm>
            <a:off x="2750790" y="73625"/>
            <a:ext cx="8870710" cy="6653025"/>
          </a:xfrm>
          <a:prstGeom prst="rect">
            <a:avLst/>
          </a:prstGeom>
          <a:noFill/>
          <a:ln>
            <a:noFill/>
          </a:ln>
        </p:spPr>
      </p:pic>
      <p:pic>
        <p:nvPicPr>
          <p:cNvPr id="289" name="Google Shape;289;p28"/>
          <p:cNvPicPr preferRelativeResize="0"/>
          <p:nvPr/>
        </p:nvPicPr>
        <p:blipFill rotWithShape="1">
          <a:blip r:embed="rId5"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p:nvPr/>
        </p:nvSpPr>
        <p:spPr>
          <a:xfrm>
            <a:off x="0" y="220525"/>
            <a:ext cx="114558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Arial Narrow"/>
              <a:buNone/>
            </a:pPr>
            <a:r>
              <a:rPr lang="en-CA" sz="4000" b="1" i="0" u="none" strike="noStrike" cap="none">
                <a:solidFill>
                  <a:schemeClr val="lt1"/>
                </a:solidFill>
                <a:highlight>
                  <a:srgbClr val="000000"/>
                </a:highlight>
                <a:latin typeface="Arial Narrow"/>
                <a:ea typeface="Arial Narrow"/>
                <a:cs typeface="Arial Narrow"/>
                <a:sym typeface="Arial Narrow"/>
              </a:rPr>
              <a:t>Des jeunes qui changent le monde</a:t>
            </a:r>
            <a:br>
              <a:rPr lang="en-CA" sz="4000" b="1" i="0" u="none" strike="noStrike" cap="none">
                <a:solidFill>
                  <a:schemeClr val="dk1"/>
                </a:solidFill>
                <a:highlight>
                  <a:srgbClr val="FFFF00"/>
                </a:highlight>
                <a:latin typeface="Arial Narrow"/>
                <a:ea typeface="Arial Narrow"/>
                <a:cs typeface="Arial Narrow"/>
                <a:sym typeface="Arial Narrow"/>
              </a:rPr>
            </a:br>
            <a:r>
              <a:rPr lang="en-CA" sz="4000" b="1" i="0" u="none" strike="noStrike" cap="none">
                <a:solidFill>
                  <a:schemeClr val="dk1"/>
                </a:solidFill>
                <a:highlight>
                  <a:srgbClr val="FFFF00"/>
                </a:highlight>
                <a:latin typeface="Arial Narrow"/>
                <a:ea typeface="Arial Narrow"/>
                <a:cs typeface="Arial Narrow"/>
                <a:sym typeface="Arial Narrow"/>
              </a:rPr>
              <a:t>AUTUMN PELTIER et CATHERINE GAUTHIER– CANADA</a:t>
            </a:r>
            <a:endParaRPr sz="4000" b="1" i="0" u="none" strike="noStrike" cap="none">
              <a:solidFill>
                <a:schemeClr val="dk1"/>
              </a:solidFill>
              <a:highlight>
                <a:srgbClr val="FFFF00"/>
              </a:highlight>
              <a:latin typeface="Arial Narrow"/>
              <a:ea typeface="Arial Narrow"/>
              <a:cs typeface="Arial Narrow"/>
              <a:sym typeface="Arial Narrow"/>
            </a:endParaRPr>
          </a:p>
        </p:txBody>
      </p:sp>
      <p:pic>
        <p:nvPicPr>
          <p:cNvPr id="295" name="Google Shape;295;p29"/>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
        <p:nvSpPr>
          <p:cNvPr id="296" name="Google Shape;296;p29"/>
          <p:cNvSpPr txBox="1"/>
          <p:nvPr/>
        </p:nvSpPr>
        <p:spPr>
          <a:xfrm>
            <a:off x="3303350" y="3413750"/>
            <a:ext cx="2208300" cy="3191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50"/>
              <a:buFont typeface="Arial"/>
              <a:buNone/>
            </a:pPr>
            <a:r>
              <a:rPr lang="en-CA" sz="1450" b="0" i="0" u="none" strike="noStrike" cap="none">
                <a:solidFill>
                  <a:schemeClr val="dk1"/>
                </a:solidFill>
                <a:latin typeface="Arial Narrow"/>
                <a:ea typeface="Arial Narrow"/>
                <a:cs typeface="Arial Narrow"/>
                <a:sym typeface="Arial Narrow"/>
              </a:rPr>
              <a:t>Autumn est Ani</a:t>
            </a:r>
            <a:r>
              <a:rPr lang="en-CA" sz="1450">
                <a:solidFill>
                  <a:schemeClr val="dk1"/>
                </a:solidFill>
                <a:latin typeface="Arial Narrow"/>
                <a:ea typeface="Arial Narrow"/>
                <a:cs typeface="Arial Narrow"/>
                <a:sym typeface="Arial Narrow"/>
              </a:rPr>
              <a:t>c</a:t>
            </a:r>
            <a:r>
              <a:rPr lang="en-CA" sz="1450" b="0" i="0" u="none" strike="noStrike" cap="none">
                <a:solidFill>
                  <a:schemeClr val="dk1"/>
                </a:solidFill>
                <a:latin typeface="Arial Narrow"/>
                <a:ea typeface="Arial Narrow"/>
                <a:cs typeface="Arial Narrow"/>
                <a:sym typeface="Arial Narrow"/>
              </a:rPr>
              <a:t>hinabée de la Première Nation </a:t>
            </a:r>
            <a:r>
              <a:rPr lang="en-CA" sz="1450" b="0" i="0" u="none" strike="noStrike" cap="none">
                <a:solidFill>
                  <a:srgbClr val="000000"/>
                </a:solidFill>
                <a:latin typeface="Arial Narrow"/>
                <a:ea typeface="Arial Narrow"/>
                <a:cs typeface="Arial Narrow"/>
                <a:sym typeface="Arial Narrow"/>
              </a:rPr>
              <a:t>de Wiikwemikoong. Elle est surnommée </a:t>
            </a:r>
            <a:r>
              <a:rPr lang="en-CA" sz="1450" b="1" i="0" u="none" strike="noStrike" cap="none">
                <a:solidFill>
                  <a:srgbClr val="000000"/>
                </a:solidFill>
                <a:latin typeface="Arial Narrow"/>
                <a:ea typeface="Arial Narrow"/>
                <a:cs typeface="Arial Narrow"/>
                <a:sym typeface="Arial Narrow"/>
              </a:rPr>
              <a:t>la gardienne de l’eau</a:t>
            </a:r>
            <a:r>
              <a:rPr lang="en-CA" sz="1450" b="0" i="0" u="none" strike="noStrike" cap="none">
                <a:solidFill>
                  <a:srgbClr val="000000"/>
                </a:solidFill>
                <a:latin typeface="Arial Narrow"/>
                <a:ea typeface="Arial Narrow"/>
                <a:cs typeface="Arial Narrow"/>
                <a:sym typeface="Arial Narrow"/>
              </a:rPr>
              <a:t>. </a:t>
            </a:r>
            <a:endParaRPr sz="1450" b="0" i="0" u="none" strike="noStrike" cap="none">
              <a:solidFill>
                <a:srgbClr val="000000"/>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endParaRPr sz="1450" b="0" i="0" u="none" strike="noStrike" cap="none">
              <a:solidFill>
                <a:srgbClr val="000000"/>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r>
              <a:rPr lang="en-CA" sz="1450" b="0" i="0" u="none" strike="noStrike" cap="none">
                <a:solidFill>
                  <a:srgbClr val="000000"/>
                </a:solidFill>
                <a:latin typeface="Arial Narrow"/>
                <a:ea typeface="Arial Narrow"/>
                <a:cs typeface="Arial Narrow"/>
                <a:sym typeface="Arial Narrow"/>
              </a:rPr>
              <a:t>En 2018, à l’âge de 13 ans, elle fait une allocution à l’Organisation des Nations Unies afin de </a:t>
            </a:r>
            <a:r>
              <a:rPr lang="en-CA" sz="1450" b="1" i="0" u="none" strike="noStrike" cap="none">
                <a:solidFill>
                  <a:srgbClr val="000000"/>
                </a:solidFill>
                <a:latin typeface="Arial Narrow"/>
                <a:ea typeface="Arial Narrow"/>
                <a:cs typeface="Arial Narrow"/>
                <a:sym typeface="Arial Narrow"/>
              </a:rPr>
              <a:t>presser les gouvernements d’agir pour le droit à l’eau et les changements climatiques</a:t>
            </a:r>
            <a:r>
              <a:rPr lang="en-CA" sz="1450" b="0" i="0" u="none" strike="noStrike" cap="none">
                <a:solidFill>
                  <a:schemeClr val="dk1"/>
                </a:solidFill>
                <a:latin typeface="Arial Narrow"/>
                <a:ea typeface="Arial Narrow"/>
                <a:cs typeface="Arial Narrow"/>
                <a:sym typeface="Arial Narrow"/>
              </a:rPr>
              <a:t>. </a:t>
            </a:r>
            <a:endParaRPr sz="14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Narrow"/>
              <a:ea typeface="Arial Narrow"/>
              <a:cs typeface="Arial Narrow"/>
              <a:sym typeface="Arial Narrow"/>
            </a:endParaRPr>
          </a:p>
        </p:txBody>
      </p:sp>
      <p:sp>
        <p:nvSpPr>
          <p:cNvPr id="297" name="Google Shape;297;p29"/>
          <p:cNvSpPr txBox="1"/>
          <p:nvPr/>
        </p:nvSpPr>
        <p:spPr>
          <a:xfrm>
            <a:off x="9505150" y="1746375"/>
            <a:ext cx="2144100" cy="4492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400"/>
              <a:buFont typeface="Arial"/>
              <a:buNone/>
            </a:pPr>
            <a:r>
              <a:rPr lang="en-CA" sz="1400" b="1" i="0" u="none" strike="noStrike" cap="none">
                <a:solidFill>
                  <a:srgbClr val="FFFFFF"/>
                </a:solidFill>
                <a:highlight>
                  <a:srgbClr val="000000"/>
                </a:highlight>
                <a:latin typeface="Arial Narrow"/>
                <a:ea typeface="Arial Narrow"/>
                <a:cs typeface="Arial Narrow"/>
                <a:sym typeface="Arial Narrow"/>
              </a:rPr>
              <a:t>« Je lutte parce que notre avenir est menacé et que nous n’avons plus rien à perdre. Nous sommes probablement la dernière génération à pouvoir agir pour limiter la catastrophe »</a:t>
            </a:r>
            <a:endParaRPr sz="1400" b="1" i="0" u="none"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150"/>
              <a:buFont typeface="Arial"/>
              <a:buNone/>
            </a:pPr>
            <a:endParaRPr sz="11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r>
              <a:rPr lang="en-CA" sz="1450" b="0" i="0" u="none" strike="noStrike" cap="none">
                <a:solidFill>
                  <a:schemeClr val="dk1"/>
                </a:solidFill>
                <a:latin typeface="Arial Narrow"/>
                <a:ea typeface="Arial Narrow"/>
                <a:cs typeface="Arial Narrow"/>
                <a:sym typeface="Arial Narrow"/>
              </a:rPr>
              <a:t>Catherine est la directrice générale d’ENvironnement JEUnesse</a:t>
            </a:r>
            <a:r>
              <a:rPr lang="en-CA" sz="1450">
                <a:solidFill>
                  <a:schemeClr val="dk1"/>
                </a:solidFill>
                <a:latin typeface="Arial Narrow"/>
                <a:ea typeface="Arial Narrow"/>
                <a:cs typeface="Arial Narrow"/>
                <a:sym typeface="Arial Narrow"/>
              </a:rPr>
              <a:t> à Montréal.</a:t>
            </a:r>
            <a:endParaRPr sz="14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1450"/>
              <a:buFont typeface="Arial"/>
              <a:buNone/>
            </a:pPr>
            <a:r>
              <a:rPr lang="en-CA" sz="1450" b="0" i="0" u="none" strike="noStrike" cap="none">
                <a:solidFill>
                  <a:schemeClr val="dk1"/>
                </a:solidFill>
                <a:latin typeface="Arial Narrow"/>
                <a:ea typeface="Arial Narrow"/>
                <a:cs typeface="Arial Narrow"/>
                <a:sym typeface="Arial Narrow"/>
              </a:rPr>
              <a:t>Elle a intenté avec plusieurs autres jeunes une </a:t>
            </a:r>
            <a:r>
              <a:rPr lang="en-CA" sz="1450" b="1" i="0" u="none" strike="noStrike" cap="none">
                <a:solidFill>
                  <a:schemeClr val="dk1"/>
                </a:solidFill>
                <a:latin typeface="Arial Narrow"/>
                <a:ea typeface="Arial Narrow"/>
                <a:cs typeface="Arial Narrow"/>
                <a:sym typeface="Arial Narrow"/>
              </a:rPr>
              <a:t>poursuite judiciaire contre le gouvernement canadien pour l’obliger à réduire les gaz à effet de serre.</a:t>
            </a:r>
            <a:endParaRPr sz="1700" b="1" i="0" u="none" strike="noStrike" cap="none">
              <a:solidFill>
                <a:srgbClr val="000000"/>
              </a:solidFill>
              <a:latin typeface="Arial Narrow"/>
              <a:ea typeface="Arial Narrow"/>
              <a:cs typeface="Arial Narrow"/>
              <a:sym typeface="Arial Narrow"/>
            </a:endParaRPr>
          </a:p>
        </p:txBody>
      </p:sp>
      <p:pic>
        <p:nvPicPr>
          <p:cNvPr id="298" name="Google Shape;298;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225" y="1673688"/>
            <a:ext cx="3202125" cy="4803176"/>
          </a:xfrm>
          <a:prstGeom prst="rect">
            <a:avLst/>
          </a:prstGeom>
          <a:noFill/>
          <a:ln>
            <a:noFill/>
          </a:ln>
        </p:spPr>
      </p:pic>
      <p:sp>
        <p:nvSpPr>
          <p:cNvPr id="299" name="Google Shape;299;p29"/>
          <p:cNvSpPr txBox="1"/>
          <p:nvPr/>
        </p:nvSpPr>
        <p:spPr>
          <a:xfrm>
            <a:off x="2843300" y="1746375"/>
            <a:ext cx="2710200" cy="1575300"/>
          </a:xfrm>
          <a:prstGeom prst="rect">
            <a:avLst/>
          </a:prstGeom>
          <a:noFill/>
          <a:ln>
            <a:noFill/>
          </a:ln>
        </p:spPr>
        <p:txBody>
          <a:bodyPr spcFirstLastPara="1" wrap="square" lIns="91425" tIns="91425" rIns="91425" bIns="91425" anchor="t" anchorCtr="0">
            <a:noAutofit/>
          </a:bodyPr>
          <a:lstStyle/>
          <a:p>
            <a:pPr marL="457200" marR="0" lvl="0" indent="0" algn="just" rtl="0">
              <a:lnSpc>
                <a:spcPct val="115000"/>
              </a:lnSpc>
              <a:spcBef>
                <a:spcPts val="0"/>
              </a:spcBef>
              <a:spcAft>
                <a:spcPts val="0"/>
              </a:spcAft>
              <a:buClr>
                <a:srgbClr val="000000"/>
              </a:buClr>
              <a:buSzPts val="1400"/>
              <a:buFont typeface="Arial"/>
              <a:buNone/>
            </a:pPr>
            <a:r>
              <a:rPr lang="en-CA" sz="1400" b="1" i="0" u="none" strike="noStrike" cap="none">
                <a:solidFill>
                  <a:srgbClr val="FFFFFF"/>
                </a:solidFill>
                <a:highlight>
                  <a:srgbClr val="000000"/>
                </a:highlight>
                <a:latin typeface="Arial Narrow"/>
                <a:ea typeface="Arial Narrow"/>
                <a:cs typeface="Arial Narrow"/>
                <a:sym typeface="Arial Narrow"/>
              </a:rPr>
              <a:t>« Nous devons travailler ensemble. Il est maintenant temps de se lever et de se donner les moyens de prendre position pour notre planète »</a:t>
            </a:r>
            <a:endParaRPr sz="1400" b="1" i="0" u="none" strike="noStrike" cap="none">
              <a:solidFill>
                <a:srgbClr val="FFFFFF"/>
              </a:solidFill>
              <a:highlight>
                <a:srgbClr val="000000"/>
              </a:highlight>
              <a:latin typeface="Arial Narrow"/>
              <a:ea typeface="Arial Narrow"/>
              <a:cs typeface="Arial Narrow"/>
              <a:sym typeface="Arial Narrow"/>
            </a:endParaRPr>
          </a:p>
        </p:txBody>
      </p:sp>
      <p:pic>
        <p:nvPicPr>
          <p:cNvPr id="300" name="Google Shape;300;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7825" y="1673700"/>
            <a:ext cx="3202125" cy="4803175"/>
          </a:xfrm>
          <a:prstGeom prst="rect">
            <a:avLst/>
          </a:prstGeom>
          <a:noFill/>
          <a:ln>
            <a:noFill/>
          </a:ln>
        </p:spPr>
      </p:pic>
      <p:sp>
        <p:nvSpPr>
          <p:cNvPr id="301" name="Google Shape;301;p29"/>
          <p:cNvSpPr txBox="1"/>
          <p:nvPr/>
        </p:nvSpPr>
        <p:spPr>
          <a:xfrm rot="-5400000">
            <a:off x="-1254075" y="4670450"/>
            <a:ext cx="3000000" cy="67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CA" sz="800" i="1">
                <a:solidFill>
                  <a:srgbClr val="FFFFFF"/>
                </a:solidFill>
              </a:rPr>
              <a:t>Photo: Linda Roy, irevaphotography</a:t>
            </a:r>
            <a:endParaRPr sz="800" i="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p:nvPr/>
        </p:nvSpPr>
        <p:spPr>
          <a:xfrm>
            <a:off x="0" y="145150"/>
            <a:ext cx="119793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Arial Narrow"/>
              <a:buNone/>
            </a:pPr>
            <a:r>
              <a:rPr lang="en-CA" sz="4000" b="1">
                <a:solidFill>
                  <a:schemeClr val="lt1"/>
                </a:solidFill>
                <a:highlight>
                  <a:srgbClr val="000000"/>
                </a:highlight>
                <a:latin typeface="Arial Narrow"/>
                <a:ea typeface="Arial Narrow"/>
                <a:cs typeface="Arial Narrow"/>
                <a:sym typeface="Arial Narrow"/>
              </a:rPr>
              <a:t>Action de solidarité</a:t>
            </a:r>
            <a:br>
              <a:rPr lang="en-CA" sz="4000" b="1">
                <a:solidFill>
                  <a:schemeClr val="lt1"/>
                </a:solidFill>
                <a:highlight>
                  <a:srgbClr val="000000"/>
                </a:highlight>
                <a:latin typeface="Arial Narrow"/>
                <a:ea typeface="Arial Narrow"/>
                <a:cs typeface="Arial Narrow"/>
                <a:sym typeface="Arial Narrow"/>
              </a:rPr>
            </a:br>
            <a:r>
              <a:rPr lang="en-CA" sz="4000" b="1">
                <a:solidFill>
                  <a:schemeClr val="dk1"/>
                </a:solidFill>
                <a:highlight>
                  <a:srgbClr val="FFFF00"/>
                </a:highlight>
                <a:latin typeface="Arial Narrow"/>
                <a:ea typeface="Arial Narrow"/>
                <a:cs typeface="Arial Narrow"/>
                <a:sym typeface="Arial Narrow"/>
              </a:rPr>
              <a:t>Écris un message à Marinel Ubaldo </a:t>
            </a:r>
            <a:endParaRPr sz="4000" b="1" i="0" u="none" strike="noStrike" cap="none">
              <a:solidFill>
                <a:schemeClr val="dk1"/>
              </a:solidFill>
              <a:highlight>
                <a:srgbClr val="FFFF00"/>
              </a:highlight>
              <a:latin typeface="Arial Narrow"/>
              <a:ea typeface="Arial Narrow"/>
              <a:cs typeface="Arial Narrow"/>
              <a:sym typeface="Arial Narrow"/>
            </a:endParaRPr>
          </a:p>
        </p:txBody>
      </p:sp>
      <p:pic>
        <p:nvPicPr>
          <p:cNvPr id="307" name="Google Shape;307;p30"/>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
        <p:nvSpPr>
          <p:cNvPr id="308" name="Google Shape;308;p30"/>
          <p:cNvSpPr txBox="1"/>
          <p:nvPr/>
        </p:nvSpPr>
        <p:spPr>
          <a:xfrm>
            <a:off x="9505150" y="1746375"/>
            <a:ext cx="2144100" cy="4492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50"/>
              <a:buFont typeface="Arial"/>
              <a:buNone/>
            </a:pPr>
            <a:endParaRPr sz="1700" b="1" i="0" u="none" strike="noStrike" cap="none">
              <a:solidFill>
                <a:srgbClr val="000000"/>
              </a:solidFill>
              <a:latin typeface="Arial Narrow"/>
              <a:ea typeface="Arial Narrow"/>
              <a:cs typeface="Arial Narrow"/>
              <a:sym typeface="Arial Narrow"/>
            </a:endParaRPr>
          </a:p>
        </p:txBody>
      </p:sp>
      <p:sp>
        <p:nvSpPr>
          <p:cNvPr id="309" name="Google Shape;309;p30"/>
          <p:cNvSpPr txBox="1"/>
          <p:nvPr/>
        </p:nvSpPr>
        <p:spPr>
          <a:xfrm>
            <a:off x="186000" y="1470850"/>
            <a:ext cx="11607300" cy="70338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Arial Narrow"/>
              <a:buChar char="●"/>
            </a:pPr>
            <a:r>
              <a:rPr lang="en-CA" sz="2400">
                <a:latin typeface="Arial Narrow"/>
                <a:ea typeface="Arial Narrow"/>
                <a:cs typeface="Arial Narrow"/>
                <a:sym typeface="Arial Narrow"/>
              </a:rPr>
              <a:t>Passe à l’action dès maintenant !</a:t>
            </a:r>
            <a:endParaRPr sz="240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CA" sz="2400">
                <a:latin typeface="Arial Narrow"/>
                <a:ea typeface="Arial Narrow"/>
                <a:cs typeface="Arial Narrow"/>
                <a:sym typeface="Arial Narrow"/>
              </a:rPr>
              <a:t>Écris un message à Marinel pour la </a:t>
            </a:r>
            <a:r>
              <a:rPr lang="en-CA" sz="2400" err="1">
                <a:latin typeface="Arial Narrow"/>
                <a:ea typeface="Arial Narrow"/>
                <a:cs typeface="Arial Narrow"/>
                <a:sym typeface="Arial Narrow"/>
              </a:rPr>
              <a:t>soutenir</a:t>
            </a:r>
            <a:r>
              <a:rPr lang="en-CA" sz="2400" dirty="0">
                <a:latin typeface="Arial Narrow"/>
                <a:ea typeface="Arial Narrow"/>
                <a:cs typeface="Arial Narrow"/>
                <a:sym typeface="Arial Narrow"/>
              </a:rPr>
              <a:t> dans son combat pour </a:t>
            </a:r>
            <a:r>
              <a:rPr lang="en-CA" sz="2400" dirty="0" err="1">
                <a:latin typeface="Arial Narrow"/>
                <a:ea typeface="Arial Narrow"/>
                <a:cs typeface="Arial Narrow"/>
                <a:sym typeface="Arial Narrow"/>
              </a:rPr>
              <a:t>lutter</a:t>
            </a:r>
            <a:r>
              <a:rPr lang="en-CA" sz="2400" dirty="0">
                <a:latin typeface="Arial Narrow"/>
                <a:ea typeface="Arial Narrow"/>
                <a:cs typeface="Arial Narrow"/>
                <a:sym typeface="Arial Narrow"/>
              </a:rPr>
              <a:t> </a:t>
            </a:r>
            <a:r>
              <a:rPr lang="en-CA" sz="2400" dirty="0" err="1">
                <a:latin typeface="Arial Narrow"/>
                <a:ea typeface="Arial Narrow"/>
                <a:cs typeface="Arial Narrow"/>
                <a:sym typeface="Arial Narrow"/>
              </a:rPr>
              <a:t>contre</a:t>
            </a:r>
            <a:r>
              <a:rPr lang="en-CA" sz="2400" dirty="0">
                <a:latin typeface="Arial Narrow"/>
                <a:ea typeface="Arial Narrow"/>
                <a:cs typeface="Arial Narrow"/>
                <a:sym typeface="Arial Narrow"/>
              </a:rPr>
              <a:t> les </a:t>
            </a:r>
            <a:r>
              <a:rPr lang="en-CA" sz="2400" dirty="0" err="1">
                <a:latin typeface="Arial Narrow"/>
                <a:ea typeface="Arial Narrow"/>
                <a:cs typeface="Arial Narrow"/>
                <a:sym typeface="Arial Narrow"/>
              </a:rPr>
              <a:t>changements</a:t>
            </a:r>
            <a:r>
              <a:rPr lang="en-CA" sz="2400" dirty="0">
                <a:latin typeface="Arial Narrow"/>
                <a:ea typeface="Arial Narrow"/>
                <a:cs typeface="Arial Narrow"/>
                <a:sym typeface="Arial Narrow"/>
              </a:rPr>
              <a:t> </a:t>
            </a:r>
            <a:r>
              <a:rPr lang="en-CA" sz="2400" dirty="0" err="1">
                <a:latin typeface="Arial Narrow"/>
                <a:ea typeface="Arial Narrow"/>
                <a:cs typeface="Arial Narrow"/>
                <a:sym typeface="Arial Narrow"/>
              </a:rPr>
              <a:t>climatiques</a:t>
            </a:r>
            <a:r>
              <a:rPr lang="en-CA" sz="2400" dirty="0">
                <a:latin typeface="Arial Narrow"/>
                <a:ea typeface="Arial Narrow"/>
                <a:cs typeface="Arial Narrow"/>
                <a:sym typeface="Arial Narrow"/>
              </a:rPr>
              <a:t> !</a:t>
            </a:r>
            <a:endParaRPr sz="2400" dirty="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CA" sz="2400">
                <a:latin typeface="Arial Narrow"/>
                <a:ea typeface="Arial Narrow"/>
                <a:cs typeface="Arial Narrow"/>
                <a:sym typeface="Arial Narrow"/>
              </a:rPr>
              <a:t>Sois créatif.ve ! </a:t>
            </a:r>
            <a:endParaRPr sz="2400">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a:p>
            <a:pPr marL="0" lvl="0" indent="0" algn="l" rtl="0">
              <a:spcBef>
                <a:spcPts val="0"/>
              </a:spcBef>
              <a:spcAft>
                <a:spcPts val="0"/>
              </a:spcAft>
              <a:buNone/>
            </a:pPr>
            <a:r>
              <a:rPr lang="en-CA" sz="2400" u="sng">
                <a:latin typeface="Arial Narrow"/>
                <a:ea typeface="Arial Narrow"/>
                <a:cs typeface="Arial Narrow"/>
                <a:sym typeface="Arial Narrow"/>
              </a:rPr>
              <a:t>Par la poste :</a:t>
            </a:r>
            <a:r>
              <a:rPr lang="en-CA" sz="2400">
                <a:latin typeface="Arial Narrow"/>
                <a:ea typeface="Arial Narrow"/>
                <a:cs typeface="Arial Narrow"/>
                <a:sym typeface="Arial Narrow"/>
              </a:rPr>
              <a:t> </a:t>
            </a:r>
            <a:endParaRPr sz="2400">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CA" sz="2400" b="1">
                <a:solidFill>
                  <a:schemeClr val="dk1"/>
                </a:solidFill>
                <a:latin typeface="Arial Narrow"/>
                <a:ea typeface="Arial Narrow"/>
                <a:cs typeface="Arial Narrow"/>
                <a:sym typeface="Arial Narrow"/>
              </a:rPr>
              <a:t>Marinel Ubaldo</a:t>
            </a:r>
            <a:endParaRPr sz="2400" b="1">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CA" sz="2400" b="1">
                <a:solidFill>
                  <a:schemeClr val="dk1"/>
                </a:solidFill>
                <a:highlight>
                  <a:srgbClr val="FFFFFF"/>
                </a:highlight>
                <a:latin typeface="Arial Narrow"/>
                <a:ea typeface="Arial Narrow"/>
                <a:cs typeface="Arial Narrow"/>
                <a:sym typeface="Arial Narrow"/>
              </a:rPr>
              <a:t>Unit 0825, SMDC Blue Residences, Katipunan Ave. Brgy. </a:t>
            </a:r>
            <a:br>
              <a:rPr lang="en-CA" sz="2400" b="1">
                <a:solidFill>
                  <a:schemeClr val="dk1"/>
                </a:solidFill>
                <a:highlight>
                  <a:srgbClr val="FFFFFF"/>
                </a:highlight>
                <a:latin typeface="Arial Narrow"/>
                <a:ea typeface="Arial Narrow"/>
                <a:cs typeface="Arial Narrow"/>
                <a:sym typeface="Arial Narrow"/>
              </a:rPr>
            </a:br>
            <a:r>
              <a:rPr lang="en-CA" sz="2400" b="1">
                <a:solidFill>
                  <a:schemeClr val="dk1"/>
                </a:solidFill>
                <a:highlight>
                  <a:srgbClr val="FFFFFF"/>
                </a:highlight>
                <a:latin typeface="Arial Narrow"/>
                <a:ea typeface="Arial Narrow"/>
                <a:cs typeface="Arial Narrow"/>
                <a:sym typeface="Arial Narrow"/>
              </a:rPr>
              <a:t>Loyola Heights, Quezon City, Philippines 1108</a:t>
            </a:r>
            <a:endParaRPr sz="2400"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a:p>
            <a:pPr marL="0" lvl="0" indent="0" algn="l" rtl="0">
              <a:spcBef>
                <a:spcPts val="0"/>
              </a:spcBef>
              <a:spcAft>
                <a:spcPts val="0"/>
              </a:spcAft>
              <a:buNone/>
            </a:pPr>
            <a:r>
              <a:rPr lang="en-CA" sz="2400" u="sng">
                <a:latin typeface="Arial Narrow"/>
                <a:ea typeface="Arial Narrow"/>
                <a:cs typeface="Arial Narrow"/>
                <a:sym typeface="Arial Narrow"/>
              </a:rPr>
              <a:t>Par courriel :</a:t>
            </a:r>
            <a:br>
              <a:rPr lang="en-CA" sz="2400">
                <a:latin typeface="Arial Narrow"/>
                <a:ea typeface="Arial Narrow"/>
                <a:cs typeface="Arial Narrow"/>
                <a:sym typeface="Arial Narrow"/>
              </a:rPr>
            </a:br>
            <a:r>
              <a:rPr lang="en-CA" sz="2400" u="sng">
                <a:solidFill>
                  <a:srgbClr val="1155CC"/>
                </a:solidFill>
                <a:highlight>
                  <a:srgbClr val="FFFFFF"/>
                </a:highlight>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marinel.ubaldo0701@gmail.com</a:t>
            </a:r>
            <a:r>
              <a:rPr lang="en-CA" sz="2400">
                <a:solidFill>
                  <a:srgbClr val="1155CC"/>
                </a:solidFill>
                <a:highlight>
                  <a:srgbClr val="FFFFFF"/>
                </a:highlight>
                <a:latin typeface="Arial Narrow"/>
                <a:ea typeface="Arial Narrow"/>
                <a:cs typeface="Arial Narrow"/>
                <a:sym typeface="Arial Narrow"/>
              </a:rPr>
              <a:t>  </a:t>
            </a:r>
            <a:endParaRPr sz="24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endParaRPr sz="2300">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1650"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p:txBody>
      </p:sp>
      <p:pic>
        <p:nvPicPr>
          <p:cNvPr id="310" name="Google Shape;310;p3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385550" y="2701050"/>
            <a:ext cx="2274149" cy="2278525"/>
          </a:xfrm>
          <a:prstGeom prst="rect">
            <a:avLst/>
          </a:prstGeom>
          <a:noFill/>
          <a:ln>
            <a:noFill/>
          </a:ln>
        </p:spPr>
      </p:pic>
      <p:sp>
        <p:nvSpPr>
          <p:cNvPr id="311" name="Google Shape;311;p30"/>
          <p:cNvSpPr/>
          <p:nvPr/>
        </p:nvSpPr>
        <p:spPr>
          <a:xfrm>
            <a:off x="7867695" y="2500630"/>
            <a:ext cx="3309879" cy="2983688"/>
          </a:xfrm>
          <a:custGeom>
            <a:avLst/>
            <a:gdLst/>
            <a:ahLst/>
            <a:cxnLst/>
            <a:rect l="l" t="t" r="r" b="b"/>
            <a:pathLst>
              <a:path w="3309879" h="2983688" extrusionOk="0">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mt="72000"/>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sp>
        <p:nvSpPr>
          <p:cNvPr id="316" name="Google Shape;316;p31"/>
          <p:cNvSpPr/>
          <p:nvPr/>
        </p:nvSpPr>
        <p:spPr>
          <a:xfrm>
            <a:off x="104775" y="220197"/>
            <a:ext cx="11982450" cy="12003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4000" b="1" i="0" u="none" strike="noStrike" cap="none">
                <a:solidFill>
                  <a:srgbClr val="FFFFFF"/>
                </a:solidFill>
                <a:highlight>
                  <a:srgbClr val="000000"/>
                </a:highlight>
                <a:latin typeface="Arial Narrow"/>
                <a:ea typeface="Arial Narrow"/>
                <a:cs typeface="Arial Narrow"/>
                <a:sym typeface="Arial Narrow"/>
              </a:rPr>
              <a:t>Engage-toi avec Amnistie </a:t>
            </a:r>
            <a:r>
              <a:rPr lang="en-CA" sz="4000" b="1">
                <a:solidFill>
                  <a:srgbClr val="FFFFFF"/>
                </a:solidFill>
                <a:highlight>
                  <a:srgbClr val="000000"/>
                </a:highlight>
                <a:latin typeface="Arial Narrow"/>
                <a:ea typeface="Arial Narrow"/>
                <a:cs typeface="Arial Narrow"/>
                <a:sym typeface="Arial Narrow"/>
              </a:rPr>
              <a:t>i</a:t>
            </a:r>
            <a:r>
              <a:rPr lang="en-CA" sz="4000" b="1" i="0" u="none" strike="noStrike" cap="none">
                <a:solidFill>
                  <a:srgbClr val="FFFFFF"/>
                </a:solidFill>
                <a:highlight>
                  <a:srgbClr val="000000"/>
                </a:highlight>
                <a:latin typeface="Arial Narrow"/>
                <a:ea typeface="Arial Narrow"/>
                <a:cs typeface="Arial Narrow"/>
                <a:sym typeface="Arial Narrow"/>
              </a:rPr>
              <a:t>nternationale!</a:t>
            </a:r>
            <a:endParaRPr/>
          </a:p>
          <a:p>
            <a:pPr marL="0" marR="0" lvl="0" indent="0" algn="l" rtl="0">
              <a:lnSpc>
                <a:spcPct val="90000"/>
              </a:lnSpc>
              <a:spcBef>
                <a:spcPts val="0"/>
              </a:spcBef>
              <a:spcAft>
                <a:spcPts val="0"/>
              </a:spcAft>
              <a:buNone/>
            </a:pPr>
            <a:r>
              <a:rPr lang="en-CA" sz="4000" b="1" i="0" u="none" strike="noStrike" cap="none">
                <a:solidFill>
                  <a:srgbClr val="000000"/>
                </a:solidFill>
                <a:highlight>
                  <a:srgbClr val="FFFF00"/>
                </a:highlight>
                <a:latin typeface="Arial Narrow"/>
                <a:ea typeface="Arial Narrow"/>
                <a:cs typeface="Arial Narrow"/>
                <a:sym typeface="Arial Narrow"/>
              </a:rPr>
              <a:t>COMMENT S’ENGAGER?</a:t>
            </a:r>
            <a:endParaRPr sz="1400" b="0" i="0" u="none" strike="noStrike" cap="none">
              <a:solidFill>
                <a:srgbClr val="000000"/>
              </a:solidFill>
              <a:latin typeface="Arial"/>
              <a:ea typeface="Arial"/>
              <a:cs typeface="Arial"/>
              <a:sym typeface="Arial"/>
            </a:endParaRPr>
          </a:p>
        </p:txBody>
      </p:sp>
      <p:pic>
        <p:nvPicPr>
          <p:cNvPr id="317" name="Google Shape;317;p31"/>
          <p:cNvPicPr preferRelativeResize="0"/>
          <p:nvPr/>
        </p:nvPicPr>
        <p:blipFill rotWithShape="1">
          <a:blip r:embed="rId4"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
        <p:nvSpPr>
          <p:cNvPr id="318" name="Google Shape;318;p31"/>
          <p:cNvSpPr txBox="1"/>
          <p:nvPr/>
        </p:nvSpPr>
        <p:spPr>
          <a:xfrm>
            <a:off x="140113" y="1771518"/>
            <a:ext cx="8803862" cy="48662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CA" sz="3600" b="1" i="0" u="none" strike="noStrike" cap="none">
                <a:solidFill>
                  <a:schemeClr val="lt1"/>
                </a:solidFill>
                <a:highlight>
                  <a:srgbClr val="000000"/>
                </a:highlight>
                <a:latin typeface="Arial Narrow"/>
                <a:ea typeface="Arial Narrow"/>
                <a:cs typeface="Arial Narrow"/>
                <a:sym typeface="Arial Narrow"/>
              </a:rPr>
              <a:t>Pour faire une différence, tu peux…</a:t>
            </a:r>
            <a:endParaRPr/>
          </a:p>
          <a:p>
            <a:pPr marL="0" marR="0" lvl="0" indent="0" algn="l" rtl="0">
              <a:lnSpc>
                <a:spcPct val="100000"/>
              </a:lnSpc>
              <a:spcBef>
                <a:spcPts val="0"/>
              </a:spcBef>
              <a:spcAft>
                <a:spcPts val="0"/>
              </a:spcAft>
              <a:buNone/>
            </a:pPr>
            <a:endParaRPr sz="3600" b="1" i="0" u="none" strike="noStrike" cap="none">
              <a:solidFill>
                <a:schemeClr val="lt1"/>
              </a:solidFill>
              <a:highlight>
                <a:srgbClr val="000000"/>
              </a:highlight>
              <a:latin typeface="Arial Narrow"/>
              <a:ea typeface="Arial Narrow"/>
              <a:cs typeface="Arial Narrow"/>
              <a:sym typeface="Arial Narrow"/>
            </a:endParaRPr>
          </a:p>
          <a:p>
            <a:pPr marL="457200" marR="0" lvl="0" indent="457200" algn="l" rtl="0">
              <a:lnSpc>
                <a:spcPct val="115000"/>
              </a:lnSpc>
              <a:spcBef>
                <a:spcPts val="0"/>
              </a:spcBef>
              <a:spcAft>
                <a:spcPts val="0"/>
              </a:spcAft>
              <a:buNone/>
            </a:pPr>
            <a:r>
              <a:rPr lang="en-CA" sz="3200" b="1" i="0" u="none" strike="noStrike" cap="none">
                <a:solidFill>
                  <a:schemeClr val="dk1"/>
                </a:solidFill>
                <a:highlight>
                  <a:srgbClr val="FFFF00"/>
                </a:highlight>
                <a:latin typeface="Arial Narrow"/>
                <a:ea typeface="Arial Narrow"/>
                <a:cs typeface="Arial Narrow"/>
                <a:sym typeface="Arial Narrow"/>
              </a:rPr>
              <a:t>SIGNE</a:t>
            </a:r>
            <a:r>
              <a:rPr lang="en-CA" sz="3200" b="1">
                <a:solidFill>
                  <a:schemeClr val="dk1"/>
                </a:solidFill>
                <a:highlight>
                  <a:srgbClr val="FFFF00"/>
                </a:highlight>
                <a:latin typeface="Arial Narrow"/>
                <a:ea typeface="Arial Narrow"/>
                <a:cs typeface="Arial Narrow"/>
                <a:sym typeface="Arial Narrow"/>
              </a:rPr>
              <a:t>R</a:t>
            </a:r>
            <a:r>
              <a:rPr lang="en-CA" sz="3200" b="1" i="0" u="none" strike="noStrike" cap="none">
                <a:solidFill>
                  <a:schemeClr val="dk1"/>
                </a:solidFill>
                <a:highlight>
                  <a:srgbClr val="FFFF00"/>
                </a:highlight>
                <a:latin typeface="Arial Narrow"/>
                <a:ea typeface="Arial Narrow"/>
                <a:cs typeface="Arial Narrow"/>
                <a:sym typeface="Arial Narrow"/>
              </a:rPr>
              <a:t> </a:t>
            </a:r>
            <a:r>
              <a:rPr lang="en-CA" sz="3200" b="1" i="0" u="none" strike="noStrike" cap="none">
                <a:solidFill>
                  <a:schemeClr val="lt1"/>
                </a:solidFill>
                <a:highlight>
                  <a:srgbClr val="000000"/>
                </a:highlight>
                <a:latin typeface="Arial Narrow"/>
                <a:ea typeface="Arial Narrow"/>
                <a:cs typeface="Arial Narrow"/>
                <a:sym typeface="Arial Narrow"/>
              </a:rPr>
              <a:t>nos pétitions en ligne;</a:t>
            </a:r>
            <a:endParaRPr/>
          </a:p>
          <a:p>
            <a:pPr marL="457200" marR="0" lvl="0" indent="457200" algn="l" rtl="0">
              <a:lnSpc>
                <a:spcPct val="115000"/>
              </a:lnSpc>
              <a:spcBef>
                <a:spcPts val="0"/>
              </a:spcBef>
              <a:spcAft>
                <a:spcPts val="0"/>
              </a:spcAft>
              <a:buNone/>
            </a:pPr>
            <a:r>
              <a:rPr lang="en-CA" sz="3200" b="1">
                <a:solidFill>
                  <a:schemeClr val="dk1"/>
                </a:solidFill>
                <a:highlight>
                  <a:srgbClr val="FFFF00"/>
                </a:highlight>
                <a:latin typeface="Arial Narrow"/>
                <a:ea typeface="Arial Narrow"/>
                <a:cs typeface="Arial Narrow"/>
                <a:sym typeface="Arial Narrow"/>
              </a:rPr>
              <a:t>PARTICIPER </a:t>
            </a:r>
            <a:r>
              <a:rPr lang="en-CA" sz="3200" b="1" i="0" u="none" strike="noStrike" cap="none">
                <a:solidFill>
                  <a:schemeClr val="lt1"/>
                </a:solidFill>
                <a:highlight>
                  <a:srgbClr val="000000"/>
                </a:highlight>
                <a:latin typeface="Arial Narrow"/>
                <a:ea typeface="Arial Narrow"/>
                <a:cs typeface="Arial Narrow"/>
                <a:sym typeface="Arial Narrow"/>
              </a:rPr>
              <a:t> </a:t>
            </a:r>
            <a:r>
              <a:rPr lang="en-CA" sz="3200" b="1">
                <a:solidFill>
                  <a:schemeClr val="lt1"/>
                </a:solidFill>
                <a:highlight>
                  <a:srgbClr val="000000"/>
                </a:highlight>
                <a:latin typeface="Arial Narrow"/>
                <a:ea typeface="Arial Narrow"/>
                <a:cs typeface="Arial Narrow"/>
                <a:sym typeface="Arial Narrow"/>
              </a:rPr>
              <a:t>à nos marathons d’écriture;</a:t>
            </a:r>
            <a:endParaRPr sz="3200" b="1">
              <a:solidFill>
                <a:schemeClr val="lt1"/>
              </a:solidFill>
              <a:highlight>
                <a:srgbClr val="000000"/>
              </a:highlight>
              <a:latin typeface="Arial Narrow"/>
              <a:ea typeface="Arial Narrow"/>
              <a:cs typeface="Arial Narrow"/>
              <a:sym typeface="Arial Narrow"/>
            </a:endParaRPr>
          </a:p>
          <a:p>
            <a:pPr marL="457200" marR="0" lvl="0" indent="457200" algn="l" rtl="0">
              <a:lnSpc>
                <a:spcPct val="115000"/>
              </a:lnSpc>
              <a:spcBef>
                <a:spcPts val="0"/>
              </a:spcBef>
              <a:spcAft>
                <a:spcPts val="0"/>
              </a:spcAft>
              <a:buNone/>
            </a:pPr>
            <a:r>
              <a:rPr lang="en-CA" sz="3200" b="1">
                <a:solidFill>
                  <a:schemeClr val="dk1"/>
                </a:solidFill>
                <a:highlight>
                  <a:srgbClr val="FFFF00"/>
                </a:highlight>
                <a:latin typeface="Arial Narrow"/>
                <a:ea typeface="Arial Narrow"/>
                <a:cs typeface="Arial Narrow"/>
                <a:sym typeface="Arial Narrow"/>
              </a:rPr>
              <a:t>TE JOINDRE </a:t>
            </a:r>
            <a:r>
              <a:rPr lang="en-CA" sz="3200" b="1">
                <a:solidFill>
                  <a:schemeClr val="lt1"/>
                </a:solidFill>
                <a:highlight>
                  <a:schemeClr val="dk1"/>
                </a:highlight>
                <a:latin typeface="Arial Narrow"/>
                <a:ea typeface="Arial Narrow"/>
                <a:cs typeface="Arial Narrow"/>
                <a:sym typeface="Arial Narrow"/>
              </a:rPr>
              <a:t>à un comité au sein de ton école.</a:t>
            </a:r>
            <a:r>
              <a:rPr lang="en-CA" sz="3200" b="1" i="0" u="none" strike="noStrike" cap="none">
                <a:solidFill>
                  <a:schemeClr val="dk1"/>
                </a:solidFill>
                <a:highlight>
                  <a:srgbClr val="FFFF00"/>
                </a:highlight>
                <a:latin typeface="Arial Narrow"/>
                <a:ea typeface="Arial Narrow"/>
                <a:cs typeface="Arial Narrow"/>
                <a:sym typeface="Arial Narrow"/>
              </a:rPr>
              <a:t> </a:t>
            </a:r>
            <a:r>
              <a:rPr lang="en-CA" sz="3200" b="1" i="0" u="none" strike="noStrike" cap="none">
                <a:solidFill>
                  <a:schemeClr val="lt1"/>
                </a:solidFill>
                <a:highlight>
                  <a:srgbClr val="000000"/>
                </a:highlight>
                <a:latin typeface="Arial Narrow"/>
                <a:ea typeface="Arial Narrow"/>
                <a:cs typeface="Arial Narrow"/>
                <a:sym typeface="Arial Narrow"/>
              </a:rPr>
              <a:t> </a:t>
            </a:r>
            <a:endParaRPr/>
          </a:p>
          <a:p>
            <a:pPr marL="0" marR="0" lvl="0" indent="0" algn="l" rtl="0">
              <a:lnSpc>
                <a:spcPct val="100000"/>
              </a:lnSpc>
              <a:spcBef>
                <a:spcPts val="0"/>
              </a:spcBef>
              <a:spcAft>
                <a:spcPts val="0"/>
              </a:spcAft>
              <a:buNone/>
            </a:pPr>
            <a:endParaRPr sz="3200" b="1" i="0" u="none" strike="noStrike" cap="none">
              <a:solidFill>
                <a:schemeClr val="lt1"/>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CA" sz="3200" b="1" i="0" u="none" strike="noStrike" cap="none">
                <a:solidFill>
                  <a:schemeClr val="lt1"/>
                </a:solidFill>
                <a:highlight>
                  <a:srgbClr val="000000"/>
                </a:highlight>
                <a:latin typeface="Arial Narrow"/>
                <a:ea typeface="Arial Narrow"/>
                <a:cs typeface="Arial Narrow"/>
                <a:sym typeface="Arial Narrow"/>
              </a:rPr>
              <a:t>As-tu d’autres idées?</a:t>
            </a:r>
            <a:endParaRPr sz="3200" b="1" i="0" u="none" strike="noStrike" cap="none">
              <a:solidFill>
                <a:schemeClr val="lt1"/>
              </a:solidFill>
              <a:highlight>
                <a:srgbClr val="000000"/>
              </a:highlight>
              <a:latin typeface="Arial Narrow"/>
              <a:ea typeface="Arial Narrow"/>
              <a:cs typeface="Arial Narrow"/>
              <a:sym typeface="Arial Narrow"/>
            </a:endParaRPr>
          </a:p>
        </p:txBody>
      </p:sp>
      <p:pic>
        <p:nvPicPr>
          <p:cNvPr id="319" name="Google Shape;319;p3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9962" y="3956700"/>
            <a:ext cx="818175" cy="818175"/>
          </a:xfrm>
          <a:prstGeom prst="rect">
            <a:avLst/>
          </a:prstGeom>
          <a:noFill/>
          <a:ln>
            <a:noFill/>
          </a:ln>
        </p:spPr>
      </p:pic>
      <p:pic>
        <p:nvPicPr>
          <p:cNvPr id="320" name="Google Shape;320;p3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0687" y="2842375"/>
            <a:ext cx="576750" cy="577850"/>
          </a:xfrm>
          <a:prstGeom prst="rect">
            <a:avLst/>
          </a:prstGeom>
          <a:noFill/>
          <a:ln>
            <a:noFill/>
          </a:ln>
        </p:spPr>
      </p:pic>
      <p:pic>
        <p:nvPicPr>
          <p:cNvPr id="321" name="Google Shape;321;p3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7">
            <a:off x="421708" y="3420225"/>
            <a:ext cx="634708" cy="634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77000"/>
          </a:blip>
          <a:stretch>
            <a:fillRect/>
          </a:stretch>
        </a:blipFill>
        <a:effectLst/>
      </p:bgPr>
    </p:bg>
    <p:spTree>
      <p:nvGrpSpPr>
        <p:cNvPr id="1" name="Shape 325"/>
        <p:cNvGrpSpPr/>
        <p:nvPr/>
      </p:nvGrpSpPr>
      <p:grpSpPr>
        <a:xfrm>
          <a:off x="0" y="0"/>
          <a:ext cx="0" cy="0"/>
          <a:chOff x="0" y="0"/>
          <a:chExt cx="0" cy="0"/>
        </a:xfrm>
      </p:grpSpPr>
      <p:sp>
        <p:nvSpPr>
          <p:cNvPr id="326" name="Google Shape;326;p32"/>
          <p:cNvSpPr txBox="1"/>
          <p:nvPr/>
        </p:nvSpPr>
        <p:spPr>
          <a:xfrm>
            <a:off x="518175" y="4207175"/>
            <a:ext cx="11927700" cy="165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000"/>
              <a:buFont typeface="Arial"/>
              <a:buNone/>
            </a:pPr>
            <a:endParaRPr sz="4000" b="1" i="0" u="none" strike="noStrike" cap="none">
              <a:solidFill>
                <a:schemeClr val="dk1"/>
              </a:solidFill>
              <a:highlight>
                <a:srgbClr val="FFFF00"/>
              </a:highlight>
              <a:latin typeface="Arial Narrow"/>
              <a:ea typeface="Arial Narrow"/>
              <a:cs typeface="Arial Narrow"/>
              <a:sym typeface="Arial Narrow"/>
            </a:endParaRPr>
          </a:p>
        </p:txBody>
      </p:sp>
      <p:sp>
        <p:nvSpPr>
          <p:cNvPr id="327" name="Google Shape;327;p32"/>
          <p:cNvSpPr txBox="1">
            <a:spLocks noGrp="1"/>
          </p:cNvSpPr>
          <p:nvPr>
            <p:ph type="title"/>
          </p:nvPr>
        </p:nvSpPr>
        <p:spPr>
          <a:xfrm>
            <a:off x="144091" y="420991"/>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Narrow"/>
              <a:buNone/>
            </a:pPr>
            <a:r>
              <a:rPr lang="en-CA" sz="4000" b="1">
                <a:solidFill>
                  <a:srgbClr val="FFFFFF"/>
                </a:solidFill>
                <a:highlight>
                  <a:srgbClr val="000000"/>
                </a:highlight>
                <a:latin typeface="Arial Narrow"/>
                <a:ea typeface="Arial Narrow"/>
                <a:cs typeface="Arial Narrow"/>
                <a:sym typeface="Arial Narrow"/>
              </a:rPr>
              <a:t>Engage-toi avec Amnistie internationale!</a:t>
            </a:r>
            <a:endParaRPr sz="4000" b="1">
              <a:solidFill>
                <a:srgbClr val="FFFFFF"/>
              </a:solidFill>
              <a:highlight>
                <a:srgbClr val="000000"/>
              </a:highlight>
              <a:latin typeface="Arial Narrow"/>
              <a:ea typeface="Arial Narrow"/>
              <a:cs typeface="Arial Narrow"/>
              <a:sym typeface="Arial Narrow"/>
            </a:endParaRPr>
          </a:p>
          <a:p>
            <a:pPr marL="0" lvl="0" indent="0" algn="l" rtl="0">
              <a:lnSpc>
                <a:spcPct val="90000"/>
              </a:lnSpc>
              <a:spcBef>
                <a:spcPts val="0"/>
              </a:spcBef>
              <a:spcAft>
                <a:spcPts val="0"/>
              </a:spcAft>
              <a:buClr>
                <a:schemeClr val="lt1"/>
              </a:buClr>
              <a:buSzPts val="4000"/>
              <a:buFont typeface="Arial Narrow"/>
              <a:buNone/>
            </a:pPr>
            <a:r>
              <a:rPr lang="en-CA" sz="4000" b="1">
                <a:highlight>
                  <a:srgbClr val="FFFF00"/>
                </a:highlight>
                <a:latin typeface="Arial Narrow"/>
                <a:ea typeface="Arial Narrow"/>
                <a:cs typeface="Arial Narrow"/>
                <a:sym typeface="Arial Narrow"/>
              </a:rPr>
              <a:t>SUIS-NOUS!</a:t>
            </a:r>
            <a:br>
              <a:rPr lang="en-CA" sz="4000" b="1">
                <a:highlight>
                  <a:srgbClr val="FFFF00"/>
                </a:highlight>
                <a:latin typeface="Arial Narrow"/>
                <a:ea typeface="Arial Narrow"/>
                <a:cs typeface="Arial Narrow"/>
                <a:sym typeface="Arial Narrow"/>
              </a:rPr>
            </a:br>
            <a:endParaRPr sz="4000"/>
          </a:p>
        </p:txBody>
      </p:sp>
      <p:grpSp>
        <p:nvGrpSpPr>
          <p:cNvPr id="328" name="Google Shape;328;p32"/>
          <p:cNvGrpSpPr/>
          <p:nvPr/>
        </p:nvGrpSpPr>
        <p:grpSpPr>
          <a:xfrm>
            <a:off x="144091" y="1865115"/>
            <a:ext cx="5521100" cy="3821050"/>
            <a:chOff x="345100" y="1740200"/>
            <a:chExt cx="5521100" cy="3821050"/>
          </a:xfrm>
        </p:grpSpPr>
        <p:pic>
          <p:nvPicPr>
            <p:cNvPr id="329" name="Google Shape;329;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6875" y="3071550"/>
              <a:ext cx="989748" cy="989748"/>
            </a:xfrm>
            <a:prstGeom prst="rect">
              <a:avLst/>
            </a:prstGeom>
            <a:noFill/>
            <a:ln>
              <a:noFill/>
            </a:ln>
          </p:spPr>
        </p:pic>
        <p:pic>
          <p:nvPicPr>
            <p:cNvPr id="330" name="Google Shape;330;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6875" y="4359575"/>
              <a:ext cx="989750" cy="989750"/>
            </a:xfrm>
            <a:prstGeom prst="rect">
              <a:avLst/>
            </a:prstGeom>
            <a:noFill/>
            <a:ln>
              <a:noFill/>
            </a:ln>
          </p:spPr>
        </p:pic>
        <p:pic>
          <p:nvPicPr>
            <p:cNvPr id="331" name="Google Shape;331;p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5100" y="1740200"/>
              <a:ext cx="1325700" cy="1325700"/>
            </a:xfrm>
            <a:prstGeom prst="rect">
              <a:avLst/>
            </a:prstGeom>
            <a:noFill/>
            <a:ln>
              <a:noFill/>
            </a:ln>
          </p:spPr>
        </p:pic>
        <p:sp>
          <p:nvSpPr>
            <p:cNvPr id="332" name="Google Shape;332;p32"/>
            <p:cNvSpPr txBox="1"/>
            <p:nvPr/>
          </p:nvSpPr>
          <p:spPr>
            <a:xfrm>
              <a:off x="1536600" y="1996350"/>
              <a:ext cx="4329600" cy="35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CA" sz="3200" b="1" i="0" u="none" strike="noStrike" cap="none">
                  <a:solidFill>
                    <a:srgbClr val="FFFFFF"/>
                  </a:solidFill>
                  <a:highlight>
                    <a:srgbClr val="000000"/>
                  </a:highlight>
                  <a:latin typeface="Arial Narrow"/>
                  <a:ea typeface="Arial Narrow"/>
                  <a:cs typeface="Arial Narrow"/>
                  <a:sym typeface="Arial Narrow"/>
                </a:rPr>
                <a:t>amnistie.ca</a:t>
              </a:r>
              <a:endParaRPr sz="3200" b="1" i="0" u="none"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800"/>
                </a:spcBef>
                <a:spcAft>
                  <a:spcPts val="0"/>
                </a:spcAft>
                <a:buClr>
                  <a:schemeClr val="dk1"/>
                </a:buClr>
                <a:buSzPts val="1100"/>
                <a:buFont typeface="Arial"/>
                <a:buNone/>
              </a:pPr>
              <a:r>
                <a:rPr lang="en-CA" sz="3200" b="1" i="0" u="none" strike="noStrike" cap="none">
                  <a:solidFill>
                    <a:srgbClr val="FFFFFF"/>
                  </a:solidFill>
                  <a:highlight>
                    <a:srgbClr val="000000"/>
                  </a:highlight>
                  <a:latin typeface="Arial Narrow"/>
                  <a:ea typeface="Arial Narrow"/>
                  <a:cs typeface="Arial Narrow"/>
                  <a:sym typeface="Arial Narrow"/>
                </a:rPr>
                <a:t>amnistie_canadafr</a:t>
              </a:r>
              <a:endParaRPr sz="3200" b="1" i="0" u="none"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40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CA" sz="3200" b="1" i="0" u="none" strike="noStrike" cap="none">
                  <a:solidFill>
                    <a:srgbClr val="FFFFFF"/>
                  </a:solidFill>
                  <a:highlight>
                    <a:srgbClr val="000000"/>
                  </a:highlight>
                  <a:latin typeface="Arial Narrow"/>
                  <a:ea typeface="Arial Narrow"/>
                  <a:cs typeface="Arial Narrow"/>
                  <a:sym typeface="Arial Narrow"/>
                </a:rPr>
                <a:t>Amnistie </a:t>
              </a:r>
              <a:r>
                <a:rPr lang="en-CA" sz="3200" b="1">
                  <a:solidFill>
                    <a:srgbClr val="FFFFFF"/>
                  </a:solidFill>
                  <a:highlight>
                    <a:srgbClr val="000000"/>
                  </a:highlight>
                  <a:latin typeface="Arial Narrow"/>
                  <a:ea typeface="Arial Narrow"/>
                  <a:cs typeface="Arial Narrow"/>
                  <a:sym typeface="Arial Narrow"/>
                </a:rPr>
                <a:t>i</a:t>
              </a:r>
              <a:r>
                <a:rPr lang="en-CA" sz="3200" b="1" i="0" u="none" strike="noStrike" cap="none">
                  <a:solidFill>
                    <a:srgbClr val="FFFFFF"/>
                  </a:solidFill>
                  <a:highlight>
                    <a:srgbClr val="000000"/>
                  </a:highlight>
                  <a:latin typeface="Arial Narrow"/>
                  <a:ea typeface="Arial Narrow"/>
                  <a:cs typeface="Arial Narrow"/>
                  <a:sym typeface="Arial Narrow"/>
                </a:rPr>
                <a:t>nternationale Canada </a:t>
              </a:r>
              <a:r>
                <a:rPr lang="en-CA" sz="3200" b="1">
                  <a:solidFill>
                    <a:srgbClr val="FFFFFF"/>
                  </a:solidFill>
                  <a:highlight>
                    <a:srgbClr val="000000"/>
                  </a:highlight>
                  <a:latin typeface="Arial Narrow"/>
                  <a:ea typeface="Arial Narrow"/>
                  <a:cs typeface="Arial Narrow"/>
                  <a:sym typeface="Arial Narrow"/>
                </a:rPr>
                <a:t>f</a:t>
              </a:r>
              <a:r>
                <a:rPr lang="en-CA" sz="3200" b="1" i="0" u="none" strike="noStrike" cap="none">
                  <a:solidFill>
                    <a:srgbClr val="FFFFFF"/>
                  </a:solidFill>
                  <a:highlight>
                    <a:srgbClr val="000000"/>
                  </a:highlight>
                  <a:latin typeface="Arial Narrow"/>
                  <a:ea typeface="Arial Narrow"/>
                  <a:cs typeface="Arial Narrow"/>
                  <a:sym typeface="Arial Narrow"/>
                </a:rPr>
                <a:t>rancophone</a:t>
              </a:r>
              <a:endParaRPr sz="3200" b="1" i="0" u="sng"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p:txBody>
        </p:sp>
      </p:grpSp>
      <p:pic>
        <p:nvPicPr>
          <p:cNvPr id="333" name="Google Shape;333;p32"/>
          <p:cNvPicPr preferRelativeResize="0"/>
          <p:nvPr/>
        </p:nvPicPr>
        <p:blipFill rotWithShape="1">
          <a:blip r:embed="rId7"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p:nvPr/>
        </p:nvSpPr>
        <p:spPr>
          <a:xfrm>
            <a:off x="140434" y="482578"/>
            <a:ext cx="6581700" cy="789300"/>
          </a:xfrm>
          <a:prstGeom prst="rect">
            <a:avLst/>
          </a:prstGeom>
          <a:solidFill>
            <a:srgbClr val="FFFF00"/>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800"/>
              <a:buFont typeface="Arial"/>
              <a:buNone/>
            </a:pPr>
            <a:r>
              <a:rPr lang="en-CA" sz="4800" b="1" i="0" u="none" strike="noStrike" cap="none">
                <a:solidFill>
                  <a:schemeClr val="dk1"/>
                </a:solidFill>
                <a:latin typeface="Arial Narrow"/>
                <a:ea typeface="Arial Narrow"/>
                <a:cs typeface="Arial Narrow"/>
                <a:sym typeface="Arial Narrow"/>
              </a:rPr>
              <a:t>OBJECTIFS DE L’ATELIER</a:t>
            </a:r>
            <a:endParaRPr sz="1400" b="0" i="0" u="none" strike="noStrike" cap="none">
              <a:solidFill>
                <a:srgbClr val="000000"/>
              </a:solidFill>
              <a:latin typeface="Arial"/>
              <a:ea typeface="Arial"/>
              <a:cs typeface="Arial"/>
              <a:sym typeface="Arial"/>
            </a:endParaRPr>
          </a:p>
        </p:txBody>
      </p:sp>
      <p:sp>
        <p:nvSpPr>
          <p:cNvPr id="110" name="Google Shape;110;p17"/>
          <p:cNvSpPr/>
          <p:nvPr/>
        </p:nvSpPr>
        <p:spPr>
          <a:xfrm>
            <a:off x="333632" y="2051222"/>
            <a:ext cx="3595800" cy="78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17"/>
          <p:cNvSpPr txBox="1">
            <a:spLocks noGrp="1"/>
          </p:cNvSpPr>
          <p:nvPr>
            <p:ph type="body" idx="1"/>
          </p:nvPr>
        </p:nvSpPr>
        <p:spPr>
          <a:xfrm>
            <a:off x="1062681" y="1886700"/>
            <a:ext cx="5659500" cy="4263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3200"/>
              <a:buNone/>
            </a:pPr>
            <a:endParaRPr sz="3200" b="1">
              <a:highlight>
                <a:srgbClr val="FFFF00"/>
              </a:highlight>
              <a:latin typeface="Arial Narrow"/>
              <a:ea typeface="Arial Narrow"/>
              <a:cs typeface="Arial Narrow"/>
              <a:sym typeface="Arial Narrow"/>
            </a:endParaRPr>
          </a:p>
          <a:p>
            <a:pPr marL="0" lvl="0" indent="0" algn="l" rtl="0">
              <a:lnSpc>
                <a:spcPct val="80000"/>
              </a:lnSpc>
              <a:spcBef>
                <a:spcPts val="0"/>
              </a:spcBef>
              <a:spcAft>
                <a:spcPts val="0"/>
              </a:spcAft>
              <a:buClr>
                <a:schemeClr val="dk1"/>
              </a:buClr>
              <a:buSzPts val="3200"/>
              <a:buNone/>
            </a:pPr>
            <a:r>
              <a:rPr lang="en-CA" sz="3200" b="1">
                <a:highlight>
                  <a:srgbClr val="FFFF00"/>
                </a:highlight>
                <a:latin typeface="Arial Narrow"/>
                <a:ea typeface="Arial Narrow"/>
                <a:cs typeface="Arial Narrow"/>
                <a:sym typeface="Arial Narrow"/>
              </a:rPr>
              <a:t>IDENTIFIER</a:t>
            </a:r>
            <a:r>
              <a:rPr lang="en-CA" sz="3200">
                <a:latin typeface="Arial Narrow"/>
                <a:ea typeface="Arial Narrow"/>
                <a:cs typeface="Arial Narrow"/>
                <a:sym typeface="Arial Narrow"/>
              </a:rPr>
              <a:t> les liens entre les </a:t>
            </a:r>
            <a:r>
              <a:rPr lang="en-CA" sz="3200" i="1">
                <a:latin typeface="Arial Narrow"/>
                <a:ea typeface="Arial Narrow"/>
                <a:cs typeface="Arial Narrow"/>
                <a:sym typeface="Arial Narrow"/>
              </a:rPr>
              <a:t>droits humains</a:t>
            </a:r>
            <a:r>
              <a:rPr lang="en-CA" sz="3200">
                <a:latin typeface="Arial Narrow"/>
                <a:ea typeface="Arial Narrow"/>
                <a:cs typeface="Arial Narrow"/>
                <a:sym typeface="Arial Narrow"/>
              </a:rPr>
              <a:t> et la crise climatique; </a:t>
            </a:r>
            <a:endParaRPr sz="3200" b="1">
              <a:highlight>
                <a:srgbClr val="FFFF00"/>
              </a:highlight>
              <a:latin typeface="Arial Narrow"/>
              <a:ea typeface="Arial Narrow"/>
              <a:cs typeface="Arial Narrow"/>
              <a:sym typeface="Arial Narrow"/>
            </a:endParaRPr>
          </a:p>
          <a:p>
            <a:pPr marL="0" lvl="0" indent="0" algn="l" rtl="0">
              <a:lnSpc>
                <a:spcPct val="80000"/>
              </a:lnSpc>
              <a:spcBef>
                <a:spcPts val="2800"/>
              </a:spcBef>
              <a:spcAft>
                <a:spcPts val="0"/>
              </a:spcAft>
              <a:buClr>
                <a:schemeClr val="dk1"/>
              </a:buClr>
              <a:buSzPts val="3200"/>
              <a:buNone/>
            </a:pPr>
            <a:r>
              <a:rPr lang="en-CA" sz="3200" b="1">
                <a:highlight>
                  <a:srgbClr val="FFFF00"/>
                </a:highlight>
                <a:latin typeface="Arial Narrow"/>
                <a:ea typeface="Arial Narrow"/>
                <a:cs typeface="Arial Narrow"/>
                <a:sym typeface="Arial Narrow"/>
              </a:rPr>
              <a:t>DISCUTER</a:t>
            </a:r>
            <a:r>
              <a:rPr lang="en-CA" sz="3200">
                <a:latin typeface="Arial Narrow"/>
                <a:ea typeface="Arial Narrow"/>
                <a:cs typeface="Arial Narrow"/>
                <a:sym typeface="Arial Narrow"/>
              </a:rPr>
              <a:t> de la </a:t>
            </a:r>
            <a:r>
              <a:rPr lang="en-CA" sz="3200" i="1">
                <a:latin typeface="Arial Narrow"/>
                <a:ea typeface="Arial Narrow"/>
                <a:cs typeface="Arial Narrow"/>
                <a:sym typeface="Arial Narrow"/>
              </a:rPr>
              <a:t>justice climatique</a:t>
            </a:r>
            <a:r>
              <a:rPr lang="en-CA" sz="3200">
                <a:latin typeface="Arial Narrow"/>
                <a:ea typeface="Arial Narrow"/>
                <a:cs typeface="Arial Narrow"/>
                <a:sym typeface="Arial Narrow"/>
              </a:rPr>
              <a:t>;</a:t>
            </a:r>
            <a:endParaRPr/>
          </a:p>
          <a:p>
            <a:pPr marL="0" lvl="0" indent="0" algn="l" rtl="0">
              <a:lnSpc>
                <a:spcPct val="80000"/>
              </a:lnSpc>
              <a:spcBef>
                <a:spcPts val="2800"/>
              </a:spcBef>
              <a:spcAft>
                <a:spcPts val="0"/>
              </a:spcAft>
              <a:buClr>
                <a:schemeClr val="dk1"/>
              </a:buClr>
              <a:buSzPts val="3200"/>
              <a:buNone/>
            </a:pPr>
            <a:br>
              <a:rPr lang="en-CA" sz="3200" b="1">
                <a:highlight>
                  <a:srgbClr val="FFFF00"/>
                </a:highlight>
                <a:latin typeface="Arial Narrow"/>
                <a:ea typeface="Arial Narrow"/>
                <a:cs typeface="Arial Narrow"/>
                <a:sym typeface="Arial Narrow"/>
              </a:rPr>
            </a:br>
            <a:r>
              <a:rPr lang="en-CA" sz="3200" b="1">
                <a:highlight>
                  <a:srgbClr val="FFFF00"/>
                </a:highlight>
                <a:latin typeface="Arial Narrow"/>
                <a:ea typeface="Arial Narrow"/>
                <a:cs typeface="Arial Narrow"/>
                <a:sym typeface="Arial Narrow"/>
              </a:rPr>
              <a:t>S’ENGAGER</a:t>
            </a:r>
            <a:r>
              <a:rPr lang="en-CA" sz="3200">
                <a:latin typeface="Arial Narrow"/>
                <a:ea typeface="Arial Narrow"/>
                <a:cs typeface="Arial Narrow"/>
                <a:sym typeface="Arial Narrow"/>
              </a:rPr>
              <a:t> efficacement pour </a:t>
            </a:r>
            <a:r>
              <a:rPr lang="en-CA" sz="3200" i="1">
                <a:latin typeface="Arial Narrow"/>
                <a:ea typeface="Arial Narrow"/>
                <a:cs typeface="Arial Narrow"/>
                <a:sym typeface="Arial Narrow"/>
              </a:rPr>
              <a:t>soutenir</a:t>
            </a:r>
            <a:r>
              <a:rPr lang="en-CA" sz="3200">
                <a:latin typeface="Arial Narrow"/>
                <a:ea typeface="Arial Narrow"/>
                <a:cs typeface="Arial Narrow"/>
                <a:sym typeface="Arial Narrow"/>
              </a:rPr>
              <a:t> les personnes plus touchées par les </a:t>
            </a:r>
            <a:r>
              <a:rPr lang="en-CA" sz="3200" i="1">
                <a:latin typeface="Arial Narrow"/>
                <a:ea typeface="Arial Narrow"/>
                <a:cs typeface="Arial Narrow"/>
                <a:sym typeface="Arial Narrow"/>
              </a:rPr>
              <a:t>bouleversements environnementaux</a:t>
            </a:r>
            <a:r>
              <a:rPr lang="en-CA" sz="3200">
                <a:latin typeface="Arial Narrow"/>
                <a:ea typeface="Arial Narrow"/>
                <a:cs typeface="Arial Narrow"/>
                <a:sym typeface="Arial Narrow"/>
              </a:rPr>
              <a:t>.</a:t>
            </a:r>
            <a:endParaRPr/>
          </a:p>
        </p:txBody>
      </p:sp>
      <p:pic>
        <p:nvPicPr>
          <p:cNvPr id="112" name="Google Shape;112;p17"/>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pic>
        <p:nvPicPr>
          <p:cNvPr id="113" name="Google Shape;113;p17"/>
          <p:cNvPicPr preferRelativeResize="0"/>
          <p:nvPr/>
        </p:nvPicPr>
        <p:blipFill>
          <a:blip r:embed="rId4">
            <a:alphaModFix/>
          </a:blip>
          <a:stretch>
            <a:fillRect/>
          </a:stretch>
        </p:blipFill>
        <p:spPr>
          <a:xfrm>
            <a:off x="8342325" y="107025"/>
            <a:ext cx="3849675" cy="3849675"/>
          </a:xfrm>
          <a:prstGeom prst="rect">
            <a:avLst/>
          </a:prstGeom>
          <a:noFill/>
          <a:ln>
            <a:noFill/>
          </a:ln>
        </p:spPr>
      </p:pic>
      <p:pic>
        <p:nvPicPr>
          <p:cNvPr id="114" name="Google Shape;114;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027" y="1827041"/>
            <a:ext cx="1233650" cy="1228722"/>
          </a:xfrm>
          <a:prstGeom prst="rect">
            <a:avLst/>
          </a:prstGeom>
          <a:noFill/>
          <a:ln>
            <a:noFill/>
          </a:ln>
        </p:spPr>
      </p:pic>
      <p:pic>
        <p:nvPicPr>
          <p:cNvPr id="115" name="Google Shape;115;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8650" y="3129911"/>
            <a:ext cx="1094400" cy="1090057"/>
          </a:xfrm>
          <a:prstGeom prst="rect">
            <a:avLst/>
          </a:prstGeom>
          <a:noFill/>
          <a:ln>
            <a:noFill/>
          </a:ln>
        </p:spPr>
      </p:pic>
      <p:pic>
        <p:nvPicPr>
          <p:cNvPr id="116" name="Google Shape;116;p17"/>
          <p:cNvPicPr preferRelativeResize="0"/>
          <p:nvPr/>
        </p:nvPicPr>
        <p:blipFill>
          <a:blip r:embed="rId7">
            <a:alphaModFix/>
          </a:blip>
          <a:stretch>
            <a:fillRect/>
          </a:stretch>
        </p:blipFill>
        <p:spPr>
          <a:xfrm>
            <a:off x="6624600" y="1143000"/>
            <a:ext cx="2746625" cy="2746625"/>
          </a:xfrm>
          <a:prstGeom prst="rect">
            <a:avLst/>
          </a:prstGeom>
          <a:noFill/>
          <a:ln>
            <a:noFill/>
          </a:ln>
        </p:spPr>
      </p:pic>
      <p:pic>
        <p:nvPicPr>
          <p:cNvPr id="117" name="Google Shape;117;p17"/>
          <p:cNvPicPr preferRelativeResize="0"/>
          <p:nvPr/>
        </p:nvPicPr>
        <p:blipFill>
          <a:blip r:embed="rId8">
            <a:alphaModFix/>
          </a:blip>
          <a:stretch>
            <a:fillRect/>
          </a:stretch>
        </p:blipFill>
        <p:spPr>
          <a:xfrm>
            <a:off x="7297157" y="3129907"/>
            <a:ext cx="3674300" cy="3674325"/>
          </a:xfrm>
          <a:prstGeom prst="rect">
            <a:avLst/>
          </a:prstGeom>
          <a:noFill/>
          <a:ln>
            <a:noFill/>
          </a:ln>
        </p:spPr>
      </p:pic>
      <p:pic>
        <p:nvPicPr>
          <p:cNvPr id="118" name="Google Shape;118;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0107" y="4440294"/>
            <a:ext cx="1051485" cy="1053525"/>
          </a:xfrm>
          <a:prstGeom prst="rect">
            <a:avLst/>
          </a:prstGeom>
          <a:solidFill>
            <a:srgbClr val="FFFFFF"/>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p:nvPr/>
        </p:nvSpPr>
        <p:spPr>
          <a:xfrm>
            <a:off x="140425" y="482575"/>
            <a:ext cx="3849600" cy="789300"/>
          </a:xfrm>
          <a:prstGeom prst="rect">
            <a:avLst/>
          </a:prstGeom>
          <a:solidFill>
            <a:srgbClr val="FFFF00"/>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800"/>
              <a:buFont typeface="Arial"/>
              <a:buNone/>
            </a:pPr>
            <a:r>
              <a:rPr lang="en-CA" sz="4800" b="1">
                <a:solidFill>
                  <a:schemeClr val="dk1"/>
                </a:solidFill>
                <a:latin typeface="Arial Narrow"/>
                <a:ea typeface="Arial Narrow"/>
                <a:cs typeface="Arial Narrow"/>
                <a:sym typeface="Arial Narrow"/>
              </a:rPr>
              <a:t>Théâtre-image</a:t>
            </a:r>
            <a:endParaRPr sz="1400" b="0" i="0" u="none" strike="noStrike" cap="none">
              <a:solidFill>
                <a:srgbClr val="000000"/>
              </a:solidFill>
              <a:latin typeface="Arial"/>
              <a:ea typeface="Arial"/>
              <a:cs typeface="Arial"/>
              <a:sym typeface="Arial"/>
            </a:endParaRPr>
          </a:p>
        </p:txBody>
      </p:sp>
      <p:sp>
        <p:nvSpPr>
          <p:cNvPr id="124" name="Google Shape;124;p18"/>
          <p:cNvSpPr/>
          <p:nvPr/>
        </p:nvSpPr>
        <p:spPr>
          <a:xfrm>
            <a:off x="333632" y="2051222"/>
            <a:ext cx="3595817" cy="780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18"/>
          <p:cNvSpPr txBox="1">
            <a:spLocks noGrp="1"/>
          </p:cNvSpPr>
          <p:nvPr>
            <p:ph type="body" idx="1"/>
          </p:nvPr>
        </p:nvSpPr>
        <p:spPr>
          <a:xfrm>
            <a:off x="1027225" y="2932250"/>
            <a:ext cx="10349700" cy="1228800"/>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3200"/>
              <a:buNone/>
            </a:pPr>
            <a:r>
              <a:rPr lang="en-CA" sz="3600" b="1" dirty="0">
                <a:highlight>
                  <a:srgbClr val="FFFF00"/>
                </a:highlight>
                <a:latin typeface="Arial Narrow"/>
                <a:ea typeface="Arial Narrow"/>
                <a:cs typeface="Arial Narrow"/>
                <a:sym typeface="Arial Narrow"/>
              </a:rPr>
              <a:t>ILLUSTRER</a:t>
            </a:r>
            <a:r>
              <a:rPr lang="en-CA" sz="3600" dirty="0">
                <a:latin typeface="Arial Narrow"/>
                <a:ea typeface="Arial Narrow"/>
                <a:cs typeface="Arial Narrow"/>
                <a:sym typeface="Arial Narrow"/>
              </a:rPr>
              <a:t> les liens entre les droits </a:t>
            </a:r>
            <a:r>
              <a:rPr lang="en-CA" sz="3600" dirty="0" err="1">
                <a:latin typeface="Arial Narrow"/>
                <a:ea typeface="Arial Narrow"/>
                <a:cs typeface="Arial Narrow"/>
                <a:sym typeface="Arial Narrow"/>
              </a:rPr>
              <a:t>humains</a:t>
            </a:r>
            <a:r>
              <a:rPr lang="en-CA" sz="3600" dirty="0">
                <a:latin typeface="Arial Narrow"/>
                <a:ea typeface="Arial Narrow"/>
                <a:cs typeface="Arial Narrow"/>
                <a:sym typeface="Arial Narrow"/>
              </a:rPr>
              <a:t> et la crise </a:t>
            </a:r>
            <a:r>
              <a:rPr lang="en-CA" sz="3600" dirty="0" err="1">
                <a:latin typeface="Arial Narrow"/>
                <a:ea typeface="Arial Narrow"/>
                <a:cs typeface="Arial Narrow"/>
                <a:sym typeface="Arial Narrow"/>
              </a:rPr>
              <a:t>climatique</a:t>
            </a:r>
            <a:r>
              <a:rPr lang="en-CA" sz="3600" dirty="0">
                <a:latin typeface="Arial Narrow"/>
                <a:ea typeface="Arial Narrow"/>
                <a:cs typeface="Arial Narrow"/>
                <a:sym typeface="Arial Narrow"/>
              </a:rPr>
              <a:t>.  </a:t>
            </a:r>
            <a:endParaRPr lang="fr-FR" sz="3600" dirty="0"/>
          </a:p>
          <a:p>
            <a:pPr marL="0" lvl="0" indent="0" algn="l" rtl="0">
              <a:lnSpc>
                <a:spcPct val="80000"/>
              </a:lnSpc>
              <a:spcBef>
                <a:spcPts val="2800"/>
              </a:spcBef>
              <a:spcAft>
                <a:spcPts val="0"/>
              </a:spcAft>
              <a:buClr>
                <a:schemeClr val="dk1"/>
              </a:buClr>
              <a:buSzPts val="3200"/>
              <a:buNone/>
            </a:pPr>
            <a:endParaRPr sz="3600" dirty="0"/>
          </a:p>
        </p:txBody>
      </p:sp>
      <p:pic>
        <p:nvPicPr>
          <p:cNvPr id="126" name="Google Shape;126;p18"/>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pic>
        <p:nvPicPr>
          <p:cNvPr id="127" name="Google Shape;127;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2603174"/>
            <a:ext cx="1158300" cy="1153650"/>
          </a:xfrm>
          <a:prstGeom prst="rect">
            <a:avLst/>
          </a:prstGeom>
          <a:noFill/>
          <a:ln>
            <a:noFill/>
          </a:ln>
        </p:spPr>
      </p:pic>
      <p:sp>
        <p:nvSpPr>
          <p:cNvPr id="128" name="Google Shape;128;p18"/>
          <p:cNvSpPr txBox="1"/>
          <p:nvPr/>
        </p:nvSpPr>
        <p:spPr>
          <a:xfrm>
            <a:off x="140425" y="1137300"/>
            <a:ext cx="283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800" b="1">
                <a:solidFill>
                  <a:schemeClr val="lt1"/>
                </a:solidFill>
                <a:highlight>
                  <a:schemeClr val="dk1"/>
                </a:highlight>
                <a:latin typeface="Arial Narrow"/>
                <a:ea typeface="Arial Narrow"/>
                <a:cs typeface="Arial Narrow"/>
                <a:sym typeface="Arial Narrow"/>
              </a:rPr>
              <a:t>Activité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7956" y="252923"/>
            <a:ext cx="8892183" cy="14226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Narrow"/>
              <a:buNone/>
            </a:pPr>
            <a:r>
              <a:rPr lang="en-CA" b="1">
                <a:highlight>
                  <a:srgbClr val="FFFF00"/>
                </a:highlight>
                <a:latin typeface="Arial Narrow"/>
                <a:ea typeface="Arial Narrow"/>
                <a:cs typeface="Arial Narrow"/>
                <a:sym typeface="Arial Narrow"/>
              </a:rPr>
              <a:t>LES CHANGEMENTS CLIMATIQUES… </a:t>
            </a:r>
            <a:r>
              <a:rPr lang="en-CA" b="1">
                <a:solidFill>
                  <a:schemeClr val="lt1"/>
                </a:solidFill>
                <a:highlight>
                  <a:srgbClr val="000000"/>
                </a:highlight>
                <a:latin typeface="Arial Narrow"/>
                <a:ea typeface="Arial Narrow"/>
                <a:cs typeface="Arial Narrow"/>
                <a:sym typeface="Arial Narrow"/>
              </a:rPr>
              <a:t>Une prise en compte internationale </a:t>
            </a:r>
            <a:endParaRPr/>
          </a:p>
        </p:txBody>
      </p:sp>
      <p:grpSp>
        <p:nvGrpSpPr>
          <p:cNvPr id="134" name="Google Shape;134;p19"/>
          <p:cNvGrpSpPr/>
          <p:nvPr/>
        </p:nvGrpSpPr>
        <p:grpSpPr>
          <a:xfrm>
            <a:off x="0" y="1559173"/>
            <a:ext cx="12255126" cy="4706544"/>
            <a:chOff x="0" y="1559173"/>
            <a:chExt cx="12255126" cy="4706544"/>
          </a:xfrm>
        </p:grpSpPr>
        <p:sp>
          <p:nvSpPr>
            <p:cNvPr id="135" name="Google Shape;135;p19"/>
            <p:cNvSpPr/>
            <p:nvPr/>
          </p:nvSpPr>
          <p:spPr>
            <a:xfrm>
              <a:off x="0" y="3016598"/>
              <a:ext cx="12192000" cy="1620236"/>
            </a:xfrm>
            <a:prstGeom prst="notchedRightArrow">
              <a:avLst>
                <a:gd name="adj1" fmla="val 50000"/>
                <a:gd name="adj2" fmla="val 50000"/>
              </a:avLst>
            </a:prstGeom>
            <a:solidFill>
              <a:srgbClr val="FFC000">
                <a:alpha val="78431"/>
              </a:srgbClr>
            </a:solidFill>
            <a:ln>
              <a:noFill/>
            </a:ln>
            <a:effectLst>
              <a:outerShdw blurRad="50800" dist="50800" dir="5400000" algn="ctr" rotWithShape="0">
                <a:srgbClr val="000000">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9"/>
            <p:cNvSpPr/>
            <p:nvPr/>
          </p:nvSpPr>
          <p:spPr>
            <a:xfrm>
              <a:off x="0" y="1559173"/>
              <a:ext cx="1581026" cy="1958392"/>
            </a:xfrm>
            <a:custGeom>
              <a:avLst/>
              <a:gdLst/>
              <a:ahLst/>
              <a:cxnLst/>
              <a:rect l="l" t="t" r="r" b="b"/>
              <a:pathLst>
                <a:path w="1581026" h="1958392" extrusionOk="0">
                  <a:moveTo>
                    <a:pt x="0" y="0"/>
                  </a:moveTo>
                  <a:lnTo>
                    <a:pt x="1581026" y="0"/>
                  </a:lnTo>
                  <a:lnTo>
                    <a:pt x="1581026" y="1958392"/>
                  </a:lnTo>
                  <a:lnTo>
                    <a:pt x="0" y="1958392"/>
                  </a:lnTo>
                  <a:lnTo>
                    <a:pt x="0" y="0"/>
                  </a:lnTo>
                  <a:close/>
                </a:path>
              </a:pathLst>
            </a:custGeom>
            <a:noFill/>
            <a:ln>
              <a:noFill/>
            </a:ln>
          </p:spPr>
          <p:txBody>
            <a:bodyPr spcFirstLastPara="1" wrap="square" lIns="170675" tIns="170675" rIns="170675" bIns="170675" anchor="ctr" anchorCtr="1">
              <a:noAutofit/>
            </a:bodyPr>
            <a:lstStyle/>
            <a:p>
              <a:pPr marL="0" marR="0" lvl="0" indent="0" algn="ctr"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1824</a:t>
              </a:r>
              <a:endParaRPr sz="2200" b="1" i="0" u="none" strike="noStrike" cap="none">
                <a:solidFill>
                  <a:schemeClr val="dk1"/>
                </a:solidFill>
                <a:highlight>
                  <a:srgbClr val="FFFF00"/>
                </a:highlight>
                <a:latin typeface="Arial Narrow"/>
                <a:ea typeface="Arial Narrow"/>
                <a:cs typeface="Arial Narrow"/>
                <a:sym typeface="Arial Narrow"/>
              </a:endParaRPr>
            </a:p>
            <a:p>
              <a:pPr marL="171450" marR="0" lvl="1" indent="-171450" algn="l" rtl="0">
                <a:lnSpc>
                  <a:spcPct val="90000"/>
                </a:lnSpc>
                <a:spcBef>
                  <a:spcPts val="840"/>
                </a:spcBef>
                <a:spcAft>
                  <a:spcPts val="0"/>
                </a:spcAft>
                <a:buClr>
                  <a:schemeClr val="lt1"/>
                </a:buClr>
                <a:buSzPts val="1600"/>
                <a:buFont typeface="Arial Narrow"/>
                <a:buNone/>
              </a:pPr>
              <a:r>
                <a:rPr lang="en-CA" sz="1600" b="1" i="0" u="none" strike="noStrike" cap="none">
                  <a:solidFill>
                    <a:schemeClr val="lt1"/>
                  </a:solidFill>
                  <a:highlight>
                    <a:srgbClr val="000000"/>
                  </a:highlight>
                  <a:latin typeface="Arial Narrow"/>
                  <a:ea typeface="Arial Narrow"/>
                  <a:cs typeface="Arial Narrow"/>
                  <a:sym typeface="Arial Narrow"/>
                </a:rPr>
                <a:t>L’EFFET DE</a:t>
              </a:r>
              <a:endParaRPr sz="1600" b="1">
                <a:solidFill>
                  <a:schemeClr val="lt1"/>
                </a:solidFill>
                <a:highlight>
                  <a:srgbClr val="000000"/>
                </a:highlight>
                <a:latin typeface="Arial Narrow"/>
                <a:ea typeface="Arial Narrow"/>
                <a:cs typeface="Arial Narrow"/>
                <a:sym typeface="Arial Narrow"/>
              </a:endParaRPr>
            </a:p>
            <a:p>
              <a:pPr marL="171450" marR="0" lvl="1" indent="-171450" algn="l" rtl="0">
                <a:lnSpc>
                  <a:spcPct val="90000"/>
                </a:lnSpc>
                <a:spcBef>
                  <a:spcPts val="840"/>
                </a:spcBef>
                <a:spcAft>
                  <a:spcPts val="0"/>
                </a:spcAft>
                <a:buClr>
                  <a:schemeClr val="lt1"/>
                </a:buClr>
                <a:buSzPts val="1600"/>
                <a:buFont typeface="Arial Narrow"/>
                <a:buNone/>
              </a:pPr>
              <a:r>
                <a:rPr lang="en-CA" sz="1600" b="1" i="0" u="none" strike="noStrike" cap="none">
                  <a:solidFill>
                    <a:schemeClr val="lt1"/>
                  </a:solidFill>
                  <a:highlight>
                    <a:srgbClr val="000000"/>
                  </a:highlight>
                  <a:latin typeface="Arial Narrow"/>
                  <a:ea typeface="Arial Narrow"/>
                  <a:cs typeface="Arial Narrow"/>
                  <a:sym typeface="Arial Narrow"/>
                </a:rPr>
                <a:t>SERRE</a:t>
              </a:r>
              <a:r>
                <a:rPr lang="en-CA" sz="1600" b="1" i="0" u="none" strike="noStrike" cap="none">
                  <a:solidFill>
                    <a:schemeClr val="lt1"/>
                  </a:solidFill>
                  <a:latin typeface="Arial Narrow"/>
                  <a:ea typeface="Arial Narrow"/>
                  <a:cs typeface="Arial Narrow"/>
                  <a:sym typeface="Arial Narrow"/>
                </a:rPr>
                <a:t> </a:t>
              </a:r>
              <a:r>
                <a:rPr lang="en-CA" sz="1600" b="0" i="0" u="none" strike="noStrike" cap="none">
                  <a:solidFill>
                    <a:schemeClr val="dk1"/>
                  </a:solidFill>
                  <a:latin typeface="Arial Narrow"/>
                  <a:ea typeface="Arial Narrow"/>
                  <a:cs typeface="Arial Narrow"/>
                  <a:sym typeface="Arial Narrow"/>
                </a:rPr>
                <a:t>est documenté par </a:t>
              </a:r>
              <a:r>
                <a:rPr lang="en-CA" sz="1600" b="0" i="1" u="none" strike="noStrike" cap="none">
                  <a:solidFill>
                    <a:schemeClr val="dk1"/>
                  </a:solidFill>
                  <a:latin typeface="Arial Narrow"/>
                  <a:ea typeface="Arial Narrow"/>
                  <a:cs typeface="Arial Narrow"/>
                  <a:sym typeface="Arial Narrow"/>
                </a:rPr>
                <a:t>Joseph Fourier.</a:t>
              </a:r>
              <a:endParaRPr sz="1400" b="0" i="0" u="none" strike="noStrike" cap="none">
                <a:solidFill>
                  <a:srgbClr val="000000"/>
                </a:solidFill>
                <a:latin typeface="Arial"/>
                <a:ea typeface="Arial"/>
                <a:cs typeface="Arial"/>
                <a:sym typeface="Arial"/>
              </a:endParaRPr>
            </a:p>
          </p:txBody>
        </p:sp>
        <p:sp>
          <p:nvSpPr>
            <p:cNvPr id="137" name="Google Shape;137;p19"/>
            <p:cNvSpPr/>
            <p:nvPr/>
          </p:nvSpPr>
          <p:spPr>
            <a:xfrm>
              <a:off x="545950" y="3572928"/>
              <a:ext cx="489598" cy="489598"/>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9"/>
            <p:cNvSpPr/>
            <p:nvPr/>
          </p:nvSpPr>
          <p:spPr>
            <a:xfrm>
              <a:off x="1490140" y="4307325"/>
              <a:ext cx="1983697" cy="1958392"/>
            </a:xfrm>
            <a:custGeom>
              <a:avLst/>
              <a:gdLst/>
              <a:ahLst/>
              <a:cxnLst/>
              <a:rect l="l" t="t" r="r" b="b"/>
              <a:pathLst>
                <a:path w="1983697" h="1958392" extrusionOk="0">
                  <a:moveTo>
                    <a:pt x="0" y="0"/>
                  </a:moveTo>
                  <a:lnTo>
                    <a:pt x="1983697" y="0"/>
                  </a:lnTo>
                  <a:lnTo>
                    <a:pt x="1983697" y="1958392"/>
                  </a:lnTo>
                  <a:lnTo>
                    <a:pt x="0" y="1958392"/>
                  </a:lnTo>
                  <a:lnTo>
                    <a:pt x="0" y="0"/>
                  </a:lnTo>
                  <a:close/>
                </a:path>
              </a:pathLst>
            </a:custGeom>
            <a:noFill/>
            <a:ln>
              <a:noFill/>
            </a:ln>
          </p:spPr>
          <p:txBody>
            <a:bodyPr spcFirstLastPara="1" wrap="square" lIns="170675" tIns="170675" rIns="170675" bIns="170675" anchor="t" anchorCtr="0">
              <a:noAutofit/>
            </a:bodyPr>
            <a:lstStyle/>
            <a:p>
              <a:pPr marL="0" marR="0" lvl="0" indent="0" algn="ctr"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1938</a:t>
              </a:r>
              <a:endParaRPr sz="1800" b="1" i="0" u="none" strike="noStrike" cap="none">
                <a:solidFill>
                  <a:schemeClr val="dk1"/>
                </a:solidFill>
                <a:highlight>
                  <a:srgbClr val="FFFF00"/>
                </a:highlight>
                <a:latin typeface="Arial Narrow"/>
                <a:ea typeface="Arial Narrow"/>
                <a:cs typeface="Arial Narrow"/>
                <a:sym typeface="Arial Narrow"/>
              </a:endParaRPr>
            </a:p>
            <a:p>
              <a:pPr marL="0" marR="0" lvl="0" indent="0" algn="l" rtl="0">
                <a:lnSpc>
                  <a:spcPct val="90000"/>
                </a:lnSpc>
                <a:spcBef>
                  <a:spcPts val="840"/>
                </a:spcBef>
                <a:spcAft>
                  <a:spcPts val="0"/>
                </a:spcAft>
                <a:buClr>
                  <a:schemeClr val="dk1"/>
                </a:buClr>
                <a:buSzPts val="1600"/>
                <a:buFont typeface="Arial Narrow"/>
                <a:buNone/>
              </a:pPr>
              <a:r>
                <a:rPr lang="en-CA" sz="1600" b="0" i="1" u="none" strike="noStrike" cap="none">
                  <a:solidFill>
                    <a:schemeClr val="dk1"/>
                  </a:solidFill>
                  <a:latin typeface="Arial Narrow"/>
                  <a:ea typeface="Arial Narrow"/>
                  <a:cs typeface="Arial Narrow"/>
                  <a:sym typeface="Arial Narrow"/>
                </a:rPr>
                <a:t>Guy S. Callendar </a:t>
              </a:r>
              <a:r>
                <a:rPr lang="en-CA" sz="1600" b="0" i="0" u="none" strike="noStrike" cap="none">
                  <a:solidFill>
                    <a:schemeClr val="dk1"/>
                  </a:solidFill>
                  <a:latin typeface="Arial Narrow"/>
                  <a:ea typeface="Arial Narrow"/>
                  <a:cs typeface="Arial Narrow"/>
                  <a:sym typeface="Arial Narrow"/>
                </a:rPr>
                <a:t>découvre que </a:t>
              </a:r>
              <a:r>
                <a:rPr lang="en-CA" sz="1600" b="1" i="0" u="none" strike="noStrike" cap="none">
                  <a:solidFill>
                    <a:schemeClr val="lt1"/>
                  </a:solidFill>
                  <a:highlight>
                    <a:srgbClr val="000000"/>
                  </a:highlight>
                  <a:latin typeface="Arial Narrow"/>
                  <a:ea typeface="Arial Narrow"/>
                  <a:cs typeface="Arial Narrow"/>
                  <a:sym typeface="Arial Narrow"/>
                </a:rPr>
                <a:t>L’ACTIVITÉ HUMAINE</a:t>
              </a:r>
              <a:r>
                <a:rPr lang="en-CA" sz="1600" b="1" i="0" u="none" strike="noStrike" cap="none">
                  <a:solidFill>
                    <a:schemeClr val="lt1"/>
                  </a:solidFill>
                  <a:latin typeface="Arial Narrow"/>
                  <a:ea typeface="Arial Narrow"/>
                  <a:cs typeface="Arial Narrow"/>
                  <a:sym typeface="Arial Narrow"/>
                </a:rPr>
                <a:t> </a:t>
              </a:r>
              <a:r>
                <a:rPr lang="en-CA" sz="1600" b="0" i="0" u="none" strike="noStrike" cap="none">
                  <a:solidFill>
                    <a:schemeClr val="dk1"/>
                  </a:solidFill>
                  <a:latin typeface="Arial Narrow"/>
                  <a:ea typeface="Arial Narrow"/>
                  <a:cs typeface="Arial Narrow"/>
                  <a:sym typeface="Arial Narrow"/>
                </a:rPr>
                <a:t>peut avoir des effets sur le </a:t>
              </a:r>
              <a:r>
                <a:rPr lang="en-CA" sz="1600" b="1" i="0" u="none" strike="noStrike" cap="none">
                  <a:solidFill>
                    <a:schemeClr val="lt1"/>
                  </a:solidFill>
                  <a:highlight>
                    <a:srgbClr val="000000"/>
                  </a:highlight>
                  <a:latin typeface="Arial Narrow"/>
                  <a:ea typeface="Arial Narrow"/>
                  <a:cs typeface="Arial Narrow"/>
                  <a:sym typeface="Arial Narrow"/>
                </a:rPr>
                <a:t>CLIMAT.</a:t>
              </a:r>
              <a:endParaRPr sz="1400" b="0" i="0" u="none" strike="noStrike" cap="none">
                <a:solidFill>
                  <a:srgbClr val="000000"/>
                </a:solidFill>
                <a:latin typeface="Arial"/>
                <a:ea typeface="Arial"/>
                <a:cs typeface="Arial"/>
                <a:sym typeface="Arial"/>
              </a:endParaRPr>
            </a:p>
          </p:txBody>
        </p:sp>
        <p:sp>
          <p:nvSpPr>
            <p:cNvPr id="139" name="Google Shape;139;p19"/>
            <p:cNvSpPr/>
            <p:nvPr/>
          </p:nvSpPr>
          <p:spPr>
            <a:xfrm>
              <a:off x="2391601" y="3585056"/>
              <a:ext cx="489598" cy="489598"/>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9"/>
            <p:cNvSpPr/>
            <p:nvPr/>
          </p:nvSpPr>
          <p:spPr>
            <a:xfrm>
              <a:off x="3551074" y="1564550"/>
              <a:ext cx="2326796" cy="1958392"/>
            </a:xfrm>
            <a:custGeom>
              <a:avLst/>
              <a:gdLst/>
              <a:ahLst/>
              <a:cxnLst/>
              <a:rect l="l" t="t" r="r" b="b"/>
              <a:pathLst>
                <a:path w="1951192" h="1958392" extrusionOk="0">
                  <a:moveTo>
                    <a:pt x="0" y="0"/>
                  </a:moveTo>
                  <a:lnTo>
                    <a:pt x="1951192" y="0"/>
                  </a:lnTo>
                  <a:lnTo>
                    <a:pt x="1951192" y="1958392"/>
                  </a:lnTo>
                  <a:lnTo>
                    <a:pt x="0" y="1958392"/>
                  </a:lnTo>
                  <a:lnTo>
                    <a:pt x="0" y="0"/>
                  </a:lnTo>
                  <a:close/>
                </a:path>
              </a:pathLst>
            </a:custGeom>
            <a:noFill/>
            <a:ln>
              <a:noFill/>
            </a:ln>
          </p:spPr>
          <p:txBody>
            <a:bodyPr spcFirstLastPara="1" wrap="square" lIns="170675" tIns="170675" rIns="170675" bIns="170675" anchor="b" anchorCtr="0">
              <a:noAutofit/>
            </a:bodyPr>
            <a:lstStyle/>
            <a:p>
              <a:pPr marL="0" marR="0" lvl="0" indent="0" algn="ctr"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1972</a:t>
              </a:r>
              <a:endParaRPr sz="1100" b="1" i="0" u="none" strike="noStrike" cap="none">
                <a:solidFill>
                  <a:schemeClr val="dk1"/>
                </a:solidFill>
                <a:highlight>
                  <a:srgbClr val="FFFF00"/>
                </a:highlight>
                <a:latin typeface="Arial Narrow"/>
                <a:ea typeface="Arial Narrow"/>
                <a:cs typeface="Arial Narrow"/>
                <a:sym typeface="Arial Narrow"/>
              </a:endParaRPr>
            </a:p>
            <a:p>
              <a:pPr marL="0" marR="0" lvl="0" indent="0" algn="l" rtl="0">
                <a:lnSpc>
                  <a:spcPct val="90000"/>
                </a:lnSpc>
                <a:spcBef>
                  <a:spcPts val="840"/>
                </a:spcBef>
                <a:spcAft>
                  <a:spcPts val="0"/>
                </a:spcAft>
                <a:buClr>
                  <a:schemeClr val="dk1"/>
                </a:buClr>
                <a:buSzPts val="1600"/>
                <a:buFont typeface="Arial Narrow"/>
                <a:buNone/>
              </a:pPr>
              <a:r>
                <a:rPr lang="en-CA" sz="1600" b="0" i="0" u="none" strike="noStrike" cap="none">
                  <a:solidFill>
                    <a:schemeClr val="dk1"/>
                  </a:solidFill>
                  <a:latin typeface="Arial Narrow"/>
                  <a:ea typeface="Arial Narrow"/>
                  <a:cs typeface="Arial Narrow"/>
                  <a:sym typeface="Arial Narrow"/>
                </a:rPr>
                <a:t>À la </a:t>
              </a:r>
              <a:r>
                <a:rPr lang="en-CA" sz="1600" b="1" i="0" u="none" strike="noStrike" cap="none">
                  <a:solidFill>
                    <a:schemeClr val="lt1"/>
                  </a:solidFill>
                  <a:highlight>
                    <a:srgbClr val="000000"/>
                  </a:highlight>
                  <a:latin typeface="Arial Narrow"/>
                  <a:ea typeface="Arial Narrow"/>
                  <a:cs typeface="Arial Narrow"/>
                  <a:sym typeface="Arial Narrow"/>
                </a:rPr>
                <a:t>CONFÉRENCE DE STOCKHOLM</a:t>
              </a:r>
              <a:r>
                <a:rPr lang="en-CA" sz="1600" b="0" i="0" u="none" strike="noStrike" cap="none">
                  <a:solidFill>
                    <a:schemeClr val="dk1"/>
                  </a:solidFill>
                  <a:latin typeface="Arial Narrow"/>
                  <a:ea typeface="Arial Narrow"/>
                  <a:cs typeface="Arial Narrow"/>
                  <a:sym typeface="Arial Narrow"/>
                </a:rPr>
                <a:t>, les États créent le </a:t>
              </a:r>
              <a:r>
                <a:rPr lang="en-CA" sz="1600" b="0" i="1" u="none" strike="noStrike" cap="none">
                  <a:solidFill>
                    <a:schemeClr val="lt1"/>
                  </a:solidFill>
                  <a:highlight>
                    <a:srgbClr val="000000"/>
                  </a:highlight>
                  <a:latin typeface="Arial Narrow"/>
                  <a:ea typeface="Arial Narrow"/>
                  <a:cs typeface="Arial Narrow"/>
                  <a:sym typeface="Arial Narrow"/>
                </a:rPr>
                <a:t>PROGRAMME DES N</a:t>
              </a:r>
              <a:r>
                <a:rPr lang="en-CA" sz="1600" i="1">
                  <a:solidFill>
                    <a:schemeClr val="lt1"/>
                  </a:solidFill>
                  <a:highlight>
                    <a:srgbClr val="000000"/>
                  </a:highlight>
                  <a:latin typeface="Arial Narrow"/>
                  <a:ea typeface="Arial Narrow"/>
                  <a:cs typeface="Arial Narrow"/>
                  <a:sym typeface="Arial Narrow"/>
                </a:rPr>
                <a:t>ATIONS UNIES </a:t>
              </a:r>
              <a:r>
                <a:rPr lang="en-CA" sz="1600" b="0" i="1" u="none" strike="noStrike" cap="none">
                  <a:solidFill>
                    <a:schemeClr val="lt1"/>
                  </a:solidFill>
                  <a:highlight>
                    <a:srgbClr val="000000"/>
                  </a:highlight>
                  <a:latin typeface="Arial Narrow"/>
                  <a:ea typeface="Arial Narrow"/>
                  <a:cs typeface="Arial Narrow"/>
                  <a:sym typeface="Arial Narrow"/>
                </a:rPr>
                <a:t>POUR L’ENVIRONNEMENT.</a:t>
              </a:r>
              <a:endParaRPr sz="1400" b="0" i="0" u="none" strike="noStrike" cap="none">
                <a:solidFill>
                  <a:srgbClr val="000000"/>
                </a:solidFill>
                <a:latin typeface="Arial"/>
                <a:ea typeface="Arial"/>
                <a:cs typeface="Arial"/>
                <a:sym typeface="Arial"/>
              </a:endParaRPr>
            </a:p>
          </p:txBody>
        </p:sp>
        <p:sp>
          <p:nvSpPr>
            <p:cNvPr id="141" name="Google Shape;141;p19"/>
            <p:cNvSpPr/>
            <p:nvPr/>
          </p:nvSpPr>
          <p:spPr>
            <a:xfrm>
              <a:off x="4422335" y="3572928"/>
              <a:ext cx="489598" cy="489598"/>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9"/>
            <p:cNvSpPr/>
            <p:nvPr/>
          </p:nvSpPr>
          <p:spPr>
            <a:xfrm>
              <a:off x="4840925" y="4248225"/>
              <a:ext cx="1983831" cy="1958392"/>
            </a:xfrm>
            <a:custGeom>
              <a:avLst/>
              <a:gdLst/>
              <a:ahLst/>
              <a:cxnLst/>
              <a:rect l="l" t="t" r="r" b="b"/>
              <a:pathLst>
                <a:path w="1747869" h="1958392" extrusionOk="0">
                  <a:moveTo>
                    <a:pt x="0" y="0"/>
                  </a:moveTo>
                  <a:lnTo>
                    <a:pt x="1747869" y="0"/>
                  </a:lnTo>
                  <a:lnTo>
                    <a:pt x="1747869" y="1958392"/>
                  </a:lnTo>
                  <a:lnTo>
                    <a:pt x="0" y="1958392"/>
                  </a:lnTo>
                  <a:lnTo>
                    <a:pt x="0" y="0"/>
                  </a:lnTo>
                  <a:close/>
                </a:path>
              </a:pathLst>
            </a:custGeom>
            <a:noFill/>
            <a:ln>
              <a:noFill/>
            </a:ln>
          </p:spPr>
          <p:txBody>
            <a:bodyPr spcFirstLastPara="1" wrap="square" lIns="170675" tIns="170675" rIns="170675" bIns="170675" anchor="t" anchorCtr="0">
              <a:noAutofit/>
            </a:bodyPr>
            <a:lstStyle/>
            <a:p>
              <a:pPr marL="0" marR="0" lvl="0" indent="0" algn="just"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198</a:t>
              </a:r>
              <a:r>
                <a:rPr lang="en-CA" sz="2400" b="1">
                  <a:solidFill>
                    <a:schemeClr val="dk1"/>
                  </a:solidFill>
                  <a:highlight>
                    <a:srgbClr val="FFFF00"/>
                  </a:highlight>
                  <a:latin typeface="Arial Narrow"/>
                  <a:ea typeface="Arial Narrow"/>
                  <a:cs typeface="Arial Narrow"/>
                  <a:sym typeface="Arial Narrow"/>
                </a:rPr>
                <a:t>8</a:t>
              </a:r>
              <a:endParaRPr sz="1200" b="1" i="0" u="none" strike="noStrike" cap="none">
                <a:solidFill>
                  <a:schemeClr val="dk1"/>
                </a:solidFill>
                <a:highlight>
                  <a:srgbClr val="FFFF00"/>
                </a:highlight>
                <a:latin typeface="Arial Narrow"/>
                <a:ea typeface="Arial Narrow"/>
                <a:cs typeface="Arial Narrow"/>
                <a:sym typeface="Arial Narrow"/>
              </a:endParaRPr>
            </a:p>
            <a:p>
              <a:pPr marL="0" marR="0" lvl="0" indent="0" algn="just" rtl="0">
                <a:lnSpc>
                  <a:spcPct val="90000"/>
                </a:lnSpc>
                <a:spcBef>
                  <a:spcPts val="840"/>
                </a:spcBef>
                <a:spcAft>
                  <a:spcPts val="0"/>
                </a:spcAft>
                <a:buClr>
                  <a:schemeClr val="dk1"/>
                </a:buClr>
                <a:buSzPts val="1600"/>
                <a:buFont typeface="Arial Narrow"/>
                <a:buNone/>
              </a:pPr>
              <a:r>
                <a:rPr lang="en-CA" sz="1600" b="0" i="0" u="none" strike="noStrike" cap="none">
                  <a:solidFill>
                    <a:schemeClr val="dk1"/>
                  </a:solidFill>
                  <a:latin typeface="Arial Narrow"/>
                  <a:ea typeface="Arial Narrow"/>
                  <a:cs typeface="Arial Narrow"/>
                  <a:sym typeface="Arial Narrow"/>
                </a:rPr>
                <a:t>Le</a:t>
              </a:r>
              <a:r>
                <a:rPr lang="en-CA" sz="1600">
                  <a:solidFill>
                    <a:schemeClr val="dk1"/>
                  </a:solidFill>
                  <a:latin typeface="Arial Narrow"/>
                  <a:ea typeface="Arial Narrow"/>
                  <a:cs typeface="Arial Narrow"/>
                  <a:sym typeface="Arial Narrow"/>
                </a:rPr>
                <a:t> </a:t>
              </a:r>
              <a:r>
                <a:rPr lang="en-CA" sz="1600" b="0" i="0" u="none" strike="noStrike" cap="none">
                  <a:solidFill>
                    <a:schemeClr val="dk1"/>
                  </a:solidFill>
                  <a:latin typeface="Arial Narrow"/>
                  <a:ea typeface="Arial Narrow"/>
                  <a:cs typeface="Arial Narrow"/>
                  <a:sym typeface="Arial Narrow"/>
                </a:rPr>
                <a:t>Groupe d’experts intergouvernemental sur l’évolution du climat est créé </a:t>
              </a:r>
              <a:r>
                <a:rPr lang="en-CA" sz="1400" b="0" i="0" u="none" strike="noStrike" cap="none">
                  <a:solidFill>
                    <a:schemeClr val="dk1"/>
                  </a:solidFill>
                  <a:latin typeface="Arial Narrow"/>
                  <a:ea typeface="Arial Narrow"/>
                  <a:cs typeface="Arial Narrow"/>
                  <a:sym typeface="Arial Narrow"/>
                </a:rPr>
                <a:t>(</a:t>
              </a:r>
              <a:r>
                <a:rPr lang="en-CA" sz="1800" b="1" i="0" u="none" strike="noStrike" cap="none">
                  <a:solidFill>
                    <a:schemeClr val="lt1"/>
                  </a:solidFill>
                  <a:highlight>
                    <a:srgbClr val="000000"/>
                  </a:highlight>
                  <a:latin typeface="Arial Narrow"/>
                  <a:ea typeface="Arial Narrow"/>
                  <a:cs typeface="Arial Narrow"/>
                  <a:sym typeface="Arial Narrow"/>
                </a:rPr>
                <a:t>GIEC</a:t>
              </a:r>
              <a:r>
                <a:rPr lang="en-CA" sz="1400" b="0" i="0" u="none" strike="noStrike" cap="none">
                  <a:solidFill>
                    <a:schemeClr val="dk1"/>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p:txBody>
        </p:sp>
        <p:sp>
          <p:nvSpPr>
            <p:cNvPr id="143" name="Google Shape;143;p19"/>
            <p:cNvSpPr/>
            <p:nvPr/>
          </p:nvSpPr>
          <p:spPr>
            <a:xfrm>
              <a:off x="6335155" y="3572928"/>
              <a:ext cx="489598" cy="489598"/>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9"/>
            <p:cNvSpPr/>
            <p:nvPr/>
          </p:nvSpPr>
          <p:spPr>
            <a:xfrm>
              <a:off x="7890100" y="4337274"/>
              <a:ext cx="1848438" cy="1620569"/>
            </a:xfrm>
            <a:custGeom>
              <a:avLst/>
              <a:gdLst/>
              <a:ahLst/>
              <a:cxnLst/>
              <a:rect l="l" t="t" r="r" b="b"/>
              <a:pathLst>
                <a:path w="1527635" h="1958392" extrusionOk="0">
                  <a:moveTo>
                    <a:pt x="0" y="0"/>
                  </a:moveTo>
                  <a:lnTo>
                    <a:pt x="1527635" y="0"/>
                  </a:lnTo>
                  <a:lnTo>
                    <a:pt x="1527635" y="1958392"/>
                  </a:lnTo>
                  <a:lnTo>
                    <a:pt x="0" y="1958392"/>
                  </a:lnTo>
                  <a:lnTo>
                    <a:pt x="0" y="0"/>
                  </a:lnTo>
                  <a:close/>
                </a:path>
              </a:pathLst>
            </a:custGeom>
            <a:noFill/>
            <a:ln>
              <a:noFill/>
            </a:ln>
          </p:spPr>
          <p:txBody>
            <a:bodyPr spcFirstLastPara="1" wrap="square" lIns="170675" tIns="170675" rIns="170675" bIns="170675" anchor="b" anchorCtr="0">
              <a:noAutofit/>
            </a:bodyPr>
            <a:lstStyle/>
            <a:p>
              <a:pPr marL="0" marR="0" lvl="0" indent="0" algn="l"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1997</a:t>
              </a:r>
              <a:endParaRPr sz="1800" b="1" i="0" u="none" strike="noStrike" cap="none">
                <a:solidFill>
                  <a:schemeClr val="dk1"/>
                </a:solidFill>
                <a:highlight>
                  <a:srgbClr val="FFFF00"/>
                </a:highlight>
                <a:latin typeface="Arial Narrow"/>
                <a:ea typeface="Arial Narrow"/>
                <a:cs typeface="Arial Narrow"/>
                <a:sym typeface="Arial Narrow"/>
              </a:endParaRPr>
            </a:p>
            <a:p>
              <a:pPr marL="0" marR="0" lvl="0" indent="0" algn="l" rtl="0">
                <a:lnSpc>
                  <a:spcPct val="90000"/>
                </a:lnSpc>
                <a:spcBef>
                  <a:spcPts val="840"/>
                </a:spcBef>
                <a:spcAft>
                  <a:spcPts val="0"/>
                </a:spcAft>
                <a:buClr>
                  <a:schemeClr val="dk1"/>
                </a:buClr>
                <a:buSzPts val="1600"/>
                <a:buFont typeface="Arial Narrow"/>
                <a:buNone/>
              </a:pPr>
              <a:r>
                <a:rPr lang="en-CA" sz="1600" b="0" i="0" u="none" strike="noStrike" cap="none">
                  <a:solidFill>
                    <a:schemeClr val="dk1"/>
                  </a:solidFill>
                  <a:latin typeface="Arial Narrow"/>
                  <a:ea typeface="Arial Narrow"/>
                  <a:cs typeface="Arial Narrow"/>
                  <a:sym typeface="Arial Narrow"/>
                </a:rPr>
                <a:t>Signature du </a:t>
              </a:r>
              <a:r>
                <a:rPr lang="en-CA" sz="1600" b="0" i="0" u="none" strike="noStrike" cap="none">
                  <a:solidFill>
                    <a:schemeClr val="lt1"/>
                  </a:solidFill>
                  <a:highlight>
                    <a:srgbClr val="000000"/>
                  </a:highlight>
                  <a:latin typeface="Arial Narrow"/>
                  <a:ea typeface="Arial Narrow"/>
                  <a:cs typeface="Arial Narrow"/>
                  <a:sym typeface="Arial Narrow"/>
                </a:rPr>
                <a:t>Protocole de Kyoto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400"/>
                <a:buFont typeface="Arial Narrow"/>
                <a:buNone/>
              </a:pPr>
              <a:r>
                <a:rPr lang="en-CA" sz="1400" b="0" i="0" u="none" strike="noStrike" cap="none">
                  <a:solidFill>
                    <a:schemeClr val="dk1"/>
                  </a:solidFill>
                  <a:latin typeface="Arial Narrow"/>
                  <a:ea typeface="Arial Narrow"/>
                  <a:cs typeface="Arial Narrow"/>
                  <a:sym typeface="Arial Narrow"/>
                </a:rPr>
                <a:t>Les États s’engagent à réduire leurs gaz à effet de serre (GES). </a:t>
              </a:r>
              <a:endParaRPr sz="1400" b="0" i="0" u="none" strike="noStrike" cap="none">
                <a:solidFill>
                  <a:srgbClr val="000000"/>
                </a:solidFill>
                <a:latin typeface="Arial"/>
                <a:ea typeface="Arial"/>
                <a:cs typeface="Arial"/>
                <a:sym typeface="Arial"/>
              </a:endParaRPr>
            </a:p>
          </p:txBody>
        </p:sp>
        <p:sp>
          <p:nvSpPr>
            <p:cNvPr id="145" name="Google Shape;145;p19"/>
            <p:cNvSpPr/>
            <p:nvPr/>
          </p:nvSpPr>
          <p:spPr>
            <a:xfrm>
              <a:off x="8036197" y="3572928"/>
              <a:ext cx="489598" cy="489598"/>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9"/>
            <p:cNvSpPr/>
            <p:nvPr/>
          </p:nvSpPr>
          <p:spPr>
            <a:xfrm>
              <a:off x="10390666" y="4087288"/>
              <a:ext cx="1864460" cy="1958392"/>
            </a:xfrm>
            <a:custGeom>
              <a:avLst/>
              <a:gdLst/>
              <a:ahLst/>
              <a:cxnLst/>
              <a:rect l="l" t="t" r="r" b="b"/>
              <a:pathLst>
                <a:path w="1864460" h="1958392" extrusionOk="0">
                  <a:moveTo>
                    <a:pt x="0" y="0"/>
                  </a:moveTo>
                  <a:lnTo>
                    <a:pt x="1864460" y="0"/>
                  </a:lnTo>
                  <a:lnTo>
                    <a:pt x="1864460" y="1958392"/>
                  </a:lnTo>
                  <a:lnTo>
                    <a:pt x="0" y="1958392"/>
                  </a:lnTo>
                  <a:lnTo>
                    <a:pt x="0" y="0"/>
                  </a:lnTo>
                  <a:close/>
                </a:path>
              </a:pathLst>
            </a:custGeom>
            <a:noFill/>
            <a:ln>
              <a:noFill/>
            </a:ln>
          </p:spPr>
          <p:txBody>
            <a:bodyPr spcFirstLastPara="1" wrap="square" lIns="170675" tIns="170675" rIns="170675" bIns="170675" anchor="t" anchorCtr="0">
              <a:noAutofit/>
            </a:bodyPr>
            <a:lstStyle/>
            <a:p>
              <a:pPr marL="0" marR="0" lvl="0" indent="0" algn="l"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2016</a:t>
              </a:r>
              <a:endParaRPr sz="2200" b="1" i="0" u="none" strike="noStrike" cap="none">
                <a:solidFill>
                  <a:schemeClr val="dk1"/>
                </a:solidFill>
                <a:highlight>
                  <a:srgbClr val="FFFF00"/>
                </a:highlight>
                <a:latin typeface="Arial Narrow"/>
                <a:ea typeface="Arial Narrow"/>
                <a:cs typeface="Arial Narrow"/>
                <a:sym typeface="Arial Narrow"/>
              </a:endParaRPr>
            </a:p>
            <a:p>
              <a:pPr marL="0" marR="0" lvl="0" indent="0" algn="l" rtl="0">
                <a:lnSpc>
                  <a:spcPct val="90000"/>
                </a:lnSpc>
                <a:spcBef>
                  <a:spcPts val="840"/>
                </a:spcBef>
                <a:spcAft>
                  <a:spcPts val="0"/>
                </a:spcAft>
                <a:buClr>
                  <a:schemeClr val="dk1"/>
                </a:buClr>
                <a:buSzPts val="1600"/>
                <a:buFont typeface="Arial Narrow"/>
                <a:buNone/>
              </a:pPr>
              <a:r>
                <a:rPr lang="en-CA" b="0" i="0" u="none" strike="noStrike" cap="none">
                  <a:solidFill>
                    <a:schemeClr val="dk1"/>
                  </a:solidFill>
                  <a:latin typeface="Arial Narrow"/>
                  <a:ea typeface="Arial Narrow"/>
                  <a:cs typeface="Arial Narrow"/>
                  <a:sym typeface="Arial Narrow"/>
                </a:rPr>
                <a:t>Les </a:t>
              </a:r>
              <a:r>
                <a:rPr lang="en-CA" b="1" i="0" u="none" strike="noStrike" cap="none">
                  <a:solidFill>
                    <a:schemeClr val="lt1"/>
                  </a:solidFill>
                  <a:highlight>
                    <a:srgbClr val="000000"/>
                  </a:highlight>
                  <a:latin typeface="Arial Narrow"/>
                  <a:ea typeface="Arial Narrow"/>
                  <a:cs typeface="Arial Narrow"/>
                  <a:sym typeface="Arial Narrow"/>
                </a:rPr>
                <a:t>ACCORDS DE PARIS</a:t>
              </a:r>
              <a:r>
                <a:rPr lang="en-CA" b="1" i="0" u="none" strike="noStrike" cap="none">
                  <a:solidFill>
                    <a:schemeClr val="lt1"/>
                  </a:solidFill>
                  <a:latin typeface="Arial Narrow"/>
                  <a:ea typeface="Arial Narrow"/>
                  <a:cs typeface="Arial Narrow"/>
                  <a:sym typeface="Arial Narrow"/>
                </a:rPr>
                <a:t> </a:t>
              </a:r>
              <a:r>
                <a:rPr lang="en-CA" b="0" i="0" u="none" strike="noStrike" cap="none">
                  <a:solidFill>
                    <a:schemeClr val="dk1"/>
                  </a:solidFill>
                  <a:latin typeface="Arial Narrow"/>
                  <a:ea typeface="Arial Narrow"/>
                  <a:cs typeface="Arial Narrow"/>
                  <a:sym typeface="Arial Narrow"/>
                </a:rPr>
                <a:t>sur le Climat sont signés</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400"/>
                <a:buFont typeface="Arial Narrow"/>
                <a:buNone/>
              </a:pPr>
              <a:r>
                <a:rPr lang="en-CA" sz="1400" b="0" i="0" u="none" strike="noStrike" cap="none">
                  <a:solidFill>
                    <a:schemeClr val="dk1"/>
                  </a:solidFill>
                  <a:latin typeface="Arial Narrow"/>
                  <a:ea typeface="Arial Narrow"/>
                  <a:cs typeface="Arial Narrow"/>
                  <a:sym typeface="Arial Narrow"/>
                </a:rPr>
                <a:t>Les États s’engagent à réduire</a:t>
              </a:r>
              <a:r>
                <a:rPr lang="en-CA">
                  <a:solidFill>
                    <a:schemeClr val="dk1"/>
                  </a:solidFill>
                  <a:latin typeface="Arial Narrow"/>
                  <a:ea typeface="Arial Narrow"/>
                  <a:cs typeface="Arial Narrow"/>
                  <a:sym typeface="Arial Narrow"/>
                </a:rPr>
                <a:t> </a:t>
              </a:r>
              <a:r>
                <a:rPr lang="en-CA" sz="1400" b="0" i="0" u="none" strike="noStrike" cap="none">
                  <a:solidFill>
                    <a:schemeClr val="dk1"/>
                  </a:solidFill>
                  <a:latin typeface="Arial Narrow"/>
                  <a:ea typeface="Arial Narrow"/>
                  <a:cs typeface="Arial Narrow"/>
                  <a:sym typeface="Arial Narrow"/>
                </a:rPr>
                <a:t>le réchauffement climatique.</a:t>
              </a:r>
              <a:endParaRPr sz="1400" b="0" i="0" u="none" strike="noStrike" cap="none">
                <a:solidFill>
                  <a:srgbClr val="000000"/>
                </a:solidFill>
                <a:latin typeface="Arial"/>
                <a:ea typeface="Arial"/>
                <a:cs typeface="Arial"/>
                <a:sym typeface="Arial"/>
              </a:endParaRPr>
            </a:p>
          </p:txBody>
        </p:sp>
        <p:sp>
          <p:nvSpPr>
            <p:cNvPr id="147" name="Google Shape;147;p19"/>
            <p:cNvSpPr/>
            <p:nvPr/>
          </p:nvSpPr>
          <p:spPr>
            <a:xfrm>
              <a:off x="11353022" y="3572928"/>
              <a:ext cx="489600" cy="4896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48" name="Google Shape;148;p19" descr="Mon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96683" y="1975707"/>
            <a:ext cx="1285804" cy="1285804"/>
          </a:xfrm>
          <a:prstGeom prst="rect">
            <a:avLst/>
          </a:prstGeom>
          <a:noFill/>
          <a:ln>
            <a:noFill/>
          </a:ln>
        </p:spPr>
      </p:pic>
      <p:pic>
        <p:nvPicPr>
          <p:cNvPr id="149" name="Google Shape;149;p19"/>
          <p:cNvPicPr preferRelativeResize="0"/>
          <p:nvPr/>
        </p:nvPicPr>
        <p:blipFill rotWithShape="1">
          <a:blip r:embed="rId4"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sp>
        <p:nvSpPr>
          <p:cNvPr id="150" name="Google Shape;150;p19"/>
          <p:cNvSpPr txBox="1"/>
          <p:nvPr/>
        </p:nvSpPr>
        <p:spPr>
          <a:xfrm rot="372727">
            <a:off x="10842857" y="4827324"/>
            <a:ext cx="1477492" cy="8002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9" descr="Cigogne"/>
          <p:cNvSpPr/>
          <p:nvPr/>
        </p:nvSpPr>
        <p:spPr>
          <a:xfrm flipH="1">
            <a:off x="116884" y="4347373"/>
            <a:ext cx="1847285" cy="2011760"/>
          </a:xfrm>
          <a:custGeom>
            <a:avLst/>
            <a:gdLst/>
            <a:ahLst/>
            <a:cxnLst/>
            <a:rect l="l" t="t" r="r" b="b"/>
            <a:pathLst>
              <a:path w="1960283" h="2011760" extrusionOk="0">
                <a:moveTo>
                  <a:pt x="1861763" y="1307645"/>
                </a:moveTo>
                <a:lnTo>
                  <a:pt x="1470170" y="1307645"/>
                </a:lnTo>
                <a:lnTo>
                  <a:pt x="1470170" y="1106469"/>
                </a:lnTo>
                <a:lnTo>
                  <a:pt x="1861763" y="1106469"/>
                </a:lnTo>
                <a:lnTo>
                  <a:pt x="1861763" y="1307645"/>
                </a:lnTo>
                <a:close/>
                <a:moveTo>
                  <a:pt x="775092" y="427499"/>
                </a:moveTo>
                <a:lnTo>
                  <a:pt x="760408" y="304279"/>
                </a:lnTo>
                <a:lnTo>
                  <a:pt x="1264584" y="427499"/>
                </a:lnTo>
                <a:lnTo>
                  <a:pt x="775092" y="427499"/>
                </a:lnTo>
                <a:close/>
                <a:moveTo>
                  <a:pt x="385947" y="427499"/>
                </a:moveTo>
                <a:lnTo>
                  <a:pt x="559716" y="336970"/>
                </a:lnTo>
                <a:lnTo>
                  <a:pt x="549926" y="427499"/>
                </a:lnTo>
                <a:lnTo>
                  <a:pt x="385947" y="427499"/>
                </a:lnTo>
                <a:close/>
                <a:moveTo>
                  <a:pt x="542584" y="1860879"/>
                </a:moveTo>
                <a:lnTo>
                  <a:pt x="552374" y="1760291"/>
                </a:lnTo>
                <a:lnTo>
                  <a:pt x="770198" y="1760291"/>
                </a:lnTo>
                <a:lnTo>
                  <a:pt x="779987" y="1860879"/>
                </a:lnTo>
                <a:lnTo>
                  <a:pt x="542584" y="1860879"/>
                </a:lnTo>
                <a:close/>
                <a:moveTo>
                  <a:pt x="576848" y="1559115"/>
                </a:moveTo>
                <a:lnTo>
                  <a:pt x="750618" y="1559115"/>
                </a:lnTo>
                <a:lnTo>
                  <a:pt x="760408" y="1659703"/>
                </a:lnTo>
                <a:lnTo>
                  <a:pt x="564611" y="1659703"/>
                </a:lnTo>
                <a:lnTo>
                  <a:pt x="576848" y="1559115"/>
                </a:lnTo>
                <a:close/>
                <a:moveTo>
                  <a:pt x="598875" y="1357939"/>
                </a:moveTo>
                <a:lnTo>
                  <a:pt x="728591" y="1357939"/>
                </a:lnTo>
                <a:lnTo>
                  <a:pt x="738380" y="1458527"/>
                </a:lnTo>
                <a:lnTo>
                  <a:pt x="586638" y="1458527"/>
                </a:lnTo>
                <a:lnTo>
                  <a:pt x="598875" y="1357939"/>
                </a:lnTo>
                <a:close/>
                <a:moveTo>
                  <a:pt x="618455" y="1156763"/>
                </a:moveTo>
                <a:lnTo>
                  <a:pt x="704116" y="1156763"/>
                </a:lnTo>
                <a:lnTo>
                  <a:pt x="713906" y="1257351"/>
                </a:lnTo>
                <a:lnTo>
                  <a:pt x="606218" y="1257351"/>
                </a:lnTo>
                <a:lnTo>
                  <a:pt x="618455" y="1156763"/>
                </a:lnTo>
                <a:close/>
                <a:moveTo>
                  <a:pt x="640482" y="955586"/>
                </a:moveTo>
                <a:lnTo>
                  <a:pt x="682089" y="955586"/>
                </a:lnTo>
                <a:lnTo>
                  <a:pt x="691879" y="1056175"/>
                </a:lnTo>
                <a:lnTo>
                  <a:pt x="628245" y="1056175"/>
                </a:lnTo>
                <a:lnTo>
                  <a:pt x="640482" y="955586"/>
                </a:lnTo>
                <a:close/>
                <a:moveTo>
                  <a:pt x="662509" y="759440"/>
                </a:moveTo>
                <a:lnTo>
                  <a:pt x="672299" y="854998"/>
                </a:lnTo>
                <a:lnTo>
                  <a:pt x="650272" y="854998"/>
                </a:lnTo>
                <a:lnTo>
                  <a:pt x="662509" y="759440"/>
                </a:lnTo>
                <a:close/>
                <a:moveTo>
                  <a:pt x="1714916" y="1005880"/>
                </a:moveTo>
                <a:lnTo>
                  <a:pt x="1714916" y="578381"/>
                </a:lnTo>
                <a:lnTo>
                  <a:pt x="1886238" y="578381"/>
                </a:lnTo>
                <a:cubicBezTo>
                  <a:pt x="1922950" y="578381"/>
                  <a:pt x="1954767" y="550720"/>
                  <a:pt x="1959662" y="512999"/>
                </a:cubicBezTo>
                <a:cubicBezTo>
                  <a:pt x="1964557" y="475279"/>
                  <a:pt x="1940082" y="440073"/>
                  <a:pt x="1903370" y="430014"/>
                </a:cubicBezTo>
                <a:lnTo>
                  <a:pt x="743275" y="143338"/>
                </a:lnTo>
                <a:lnTo>
                  <a:pt x="735933" y="67897"/>
                </a:lnTo>
                <a:cubicBezTo>
                  <a:pt x="731038" y="27662"/>
                  <a:pt x="699221" y="0"/>
                  <a:pt x="662509" y="0"/>
                </a:cubicBezTo>
                <a:cubicBezTo>
                  <a:pt x="625797" y="0"/>
                  <a:pt x="593981" y="27662"/>
                  <a:pt x="589086" y="67897"/>
                </a:cubicBezTo>
                <a:lnTo>
                  <a:pt x="579296" y="160941"/>
                </a:lnTo>
                <a:lnTo>
                  <a:pt x="40855" y="437558"/>
                </a:lnTo>
                <a:cubicBezTo>
                  <a:pt x="11486" y="452646"/>
                  <a:pt x="-5647" y="487852"/>
                  <a:pt x="1696" y="523058"/>
                </a:cubicBezTo>
                <a:cubicBezTo>
                  <a:pt x="11486" y="553234"/>
                  <a:pt x="40855" y="578381"/>
                  <a:pt x="75120" y="578381"/>
                </a:cubicBezTo>
                <a:lnTo>
                  <a:pt x="535242" y="578381"/>
                </a:lnTo>
                <a:lnTo>
                  <a:pt x="395736" y="1860879"/>
                </a:lnTo>
                <a:lnTo>
                  <a:pt x="148543" y="1860879"/>
                </a:lnTo>
                <a:lnTo>
                  <a:pt x="148543" y="2011761"/>
                </a:lnTo>
                <a:lnTo>
                  <a:pt x="1176475" y="2011761"/>
                </a:lnTo>
                <a:lnTo>
                  <a:pt x="1176475" y="1860879"/>
                </a:lnTo>
                <a:lnTo>
                  <a:pt x="929282" y="1860879"/>
                </a:lnTo>
                <a:lnTo>
                  <a:pt x="789777" y="578381"/>
                </a:lnTo>
                <a:lnTo>
                  <a:pt x="1617018" y="578381"/>
                </a:lnTo>
                <a:lnTo>
                  <a:pt x="1617018" y="1005880"/>
                </a:lnTo>
                <a:lnTo>
                  <a:pt x="1372272" y="1005880"/>
                </a:lnTo>
                <a:lnTo>
                  <a:pt x="1372272" y="1408233"/>
                </a:lnTo>
                <a:lnTo>
                  <a:pt x="1959662" y="1408233"/>
                </a:lnTo>
                <a:lnTo>
                  <a:pt x="1959662" y="1005880"/>
                </a:lnTo>
                <a:lnTo>
                  <a:pt x="1714916" y="1005880"/>
                </a:lnTo>
                <a:close/>
              </a:path>
            </a:pathLst>
          </a:custGeom>
          <a:solidFill>
            <a:srgbClr val="3F3F3F">
              <a:alpha val="7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2" name="Google Shape;152;p19" descr="Thermomètre"/>
          <p:cNvGrpSpPr/>
          <p:nvPr/>
        </p:nvGrpSpPr>
        <p:grpSpPr>
          <a:xfrm rot="991006">
            <a:off x="1482773" y="2087955"/>
            <a:ext cx="744356" cy="1647445"/>
            <a:chOff x="1482773" y="2087955"/>
            <a:chExt cx="744356" cy="1647445"/>
          </a:xfrm>
        </p:grpSpPr>
        <p:sp>
          <p:nvSpPr>
            <p:cNvPr id="153" name="Google Shape;153;p19"/>
            <p:cNvSpPr/>
            <p:nvPr/>
          </p:nvSpPr>
          <p:spPr>
            <a:xfrm>
              <a:off x="1482773" y="2087955"/>
              <a:ext cx="744356" cy="1647445"/>
            </a:xfrm>
            <a:custGeom>
              <a:avLst/>
              <a:gdLst/>
              <a:ahLst/>
              <a:cxnLst/>
              <a:rect l="l" t="t" r="r" b="b"/>
              <a:pathLst>
                <a:path w="744356" h="1647445" extrusionOk="0">
                  <a:moveTo>
                    <a:pt x="372178" y="1535880"/>
                  </a:moveTo>
                  <a:cubicBezTo>
                    <a:pt x="251316" y="1535880"/>
                    <a:pt x="145329" y="1450347"/>
                    <a:pt x="119297" y="1333203"/>
                  </a:cubicBezTo>
                  <a:cubicBezTo>
                    <a:pt x="91406" y="1214201"/>
                    <a:pt x="150907" y="1093338"/>
                    <a:pt x="260613" y="1041275"/>
                  </a:cubicBezTo>
                  <a:lnTo>
                    <a:pt x="260613" y="223130"/>
                  </a:lnTo>
                  <a:cubicBezTo>
                    <a:pt x="260613" y="161769"/>
                    <a:pt x="310817" y="111565"/>
                    <a:pt x="372178" y="111565"/>
                  </a:cubicBezTo>
                  <a:cubicBezTo>
                    <a:pt x="433539" y="111565"/>
                    <a:pt x="483743" y="161769"/>
                    <a:pt x="483743" y="223130"/>
                  </a:cubicBezTo>
                  <a:lnTo>
                    <a:pt x="483743" y="1041275"/>
                  </a:lnTo>
                  <a:cubicBezTo>
                    <a:pt x="593449" y="1093338"/>
                    <a:pt x="651091" y="1214201"/>
                    <a:pt x="625059" y="1333203"/>
                  </a:cubicBezTo>
                  <a:cubicBezTo>
                    <a:pt x="597168" y="1450347"/>
                    <a:pt x="493040" y="1534020"/>
                    <a:pt x="372178" y="1535880"/>
                  </a:cubicBezTo>
                  <a:lnTo>
                    <a:pt x="372178" y="1535880"/>
                  </a:lnTo>
                  <a:close/>
                  <a:moveTo>
                    <a:pt x="595308" y="978054"/>
                  </a:moveTo>
                  <a:lnTo>
                    <a:pt x="595308" y="223130"/>
                  </a:lnTo>
                  <a:cubicBezTo>
                    <a:pt x="595308" y="100409"/>
                    <a:pt x="494900" y="0"/>
                    <a:pt x="372178" y="0"/>
                  </a:cubicBezTo>
                  <a:cubicBezTo>
                    <a:pt x="249456" y="0"/>
                    <a:pt x="149048" y="98549"/>
                    <a:pt x="149048" y="223130"/>
                  </a:cubicBezTo>
                  <a:lnTo>
                    <a:pt x="149048" y="978054"/>
                  </a:lnTo>
                  <a:cubicBezTo>
                    <a:pt x="20748" y="1074744"/>
                    <a:pt x="-31316" y="1242092"/>
                    <a:pt x="18889" y="1392705"/>
                  </a:cubicBezTo>
                  <a:cubicBezTo>
                    <a:pt x="69093" y="1545177"/>
                    <a:pt x="212268" y="1647445"/>
                    <a:pt x="372178" y="1647445"/>
                  </a:cubicBezTo>
                  <a:cubicBezTo>
                    <a:pt x="532088" y="1647445"/>
                    <a:pt x="675263" y="1545177"/>
                    <a:pt x="725468" y="1392705"/>
                  </a:cubicBezTo>
                  <a:cubicBezTo>
                    <a:pt x="775672" y="1242092"/>
                    <a:pt x="723608" y="1074744"/>
                    <a:pt x="595308" y="978054"/>
                  </a:cubicBezTo>
                  <a:close/>
                </a:path>
              </a:pathLst>
            </a:custGeom>
            <a:solidFill>
              <a:srgbClr val="3F3F3F">
                <a:alpha val="8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19"/>
            <p:cNvSpPr/>
            <p:nvPr/>
          </p:nvSpPr>
          <p:spPr>
            <a:xfrm>
              <a:off x="1669625" y="2731314"/>
              <a:ext cx="370653" cy="818144"/>
            </a:xfrm>
            <a:custGeom>
              <a:avLst/>
              <a:gdLst/>
              <a:ahLst/>
              <a:cxnLst/>
              <a:rect l="l" t="t" r="r" b="b"/>
              <a:pathLst>
                <a:path w="370653" h="818144" extrusionOk="0">
                  <a:moveTo>
                    <a:pt x="222515" y="449979"/>
                  </a:moveTo>
                  <a:lnTo>
                    <a:pt x="222515" y="0"/>
                  </a:lnTo>
                  <a:lnTo>
                    <a:pt x="148138" y="0"/>
                  </a:lnTo>
                  <a:lnTo>
                    <a:pt x="148138" y="449979"/>
                  </a:lnTo>
                  <a:cubicBezTo>
                    <a:pt x="55167" y="468574"/>
                    <a:pt x="-9912" y="555966"/>
                    <a:pt x="1244" y="650797"/>
                  </a:cubicBezTo>
                  <a:cubicBezTo>
                    <a:pt x="10541" y="745627"/>
                    <a:pt x="90496" y="818144"/>
                    <a:pt x="185327" y="818144"/>
                  </a:cubicBezTo>
                  <a:cubicBezTo>
                    <a:pt x="280157" y="818144"/>
                    <a:pt x="360112" y="745627"/>
                    <a:pt x="369409" y="650797"/>
                  </a:cubicBezTo>
                  <a:cubicBezTo>
                    <a:pt x="380566" y="555966"/>
                    <a:pt x="315486" y="468574"/>
                    <a:pt x="222515" y="449979"/>
                  </a:cubicBezTo>
                  <a:close/>
                </a:path>
              </a:pathLst>
            </a:custGeom>
            <a:solidFill>
              <a:srgbClr val="3F3F3F">
                <a:alpha val="8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19" descr="Poignée de main"/>
          <p:cNvGrpSpPr/>
          <p:nvPr/>
        </p:nvGrpSpPr>
        <p:grpSpPr>
          <a:xfrm rot="-792552">
            <a:off x="5031879" y="3260530"/>
            <a:ext cx="1123884" cy="673545"/>
            <a:chOff x="5032146" y="3260499"/>
            <a:chExt cx="1123884" cy="673545"/>
          </a:xfrm>
        </p:grpSpPr>
        <p:sp>
          <p:nvSpPr>
            <p:cNvPr id="156" name="Google Shape;156;p19"/>
            <p:cNvSpPr/>
            <p:nvPr/>
          </p:nvSpPr>
          <p:spPr>
            <a:xfrm>
              <a:off x="5525877" y="3804727"/>
              <a:ext cx="101463" cy="109644"/>
            </a:xfrm>
            <a:custGeom>
              <a:avLst/>
              <a:gdLst/>
              <a:ahLst/>
              <a:cxnLst/>
              <a:rect l="l" t="t" r="r" b="b"/>
              <a:pathLst>
                <a:path w="101463" h="109644" extrusionOk="0">
                  <a:moveTo>
                    <a:pt x="28073" y="109645"/>
                  </a:moveTo>
                  <a:cubicBezTo>
                    <a:pt x="21599" y="109645"/>
                    <a:pt x="13830" y="108350"/>
                    <a:pt x="8651" y="103171"/>
                  </a:cubicBezTo>
                  <a:cubicBezTo>
                    <a:pt x="-1708" y="94107"/>
                    <a:pt x="-3002" y="77275"/>
                    <a:pt x="6061" y="66917"/>
                  </a:cubicBezTo>
                  <a:lnTo>
                    <a:pt x="56558" y="8651"/>
                  </a:lnTo>
                  <a:cubicBezTo>
                    <a:pt x="65622" y="-1708"/>
                    <a:pt x="82454" y="-3002"/>
                    <a:pt x="92813" y="6061"/>
                  </a:cubicBezTo>
                  <a:cubicBezTo>
                    <a:pt x="103171" y="15125"/>
                    <a:pt x="104466" y="31957"/>
                    <a:pt x="95402" y="42315"/>
                  </a:cubicBezTo>
                  <a:lnTo>
                    <a:pt x="44905" y="100581"/>
                  </a:lnTo>
                  <a:cubicBezTo>
                    <a:pt x="41021" y="105760"/>
                    <a:pt x="34547" y="108350"/>
                    <a:pt x="28073" y="109645"/>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19"/>
            <p:cNvSpPr/>
            <p:nvPr/>
          </p:nvSpPr>
          <p:spPr>
            <a:xfrm>
              <a:off x="5439788" y="3752303"/>
              <a:ext cx="123444" cy="132612"/>
            </a:xfrm>
            <a:custGeom>
              <a:avLst/>
              <a:gdLst/>
              <a:ahLst/>
              <a:cxnLst/>
              <a:rect l="l" t="t" r="r" b="b"/>
              <a:pathLst>
                <a:path w="123444" h="132612" extrusionOk="0">
                  <a:moveTo>
                    <a:pt x="35179" y="132289"/>
                  </a:moveTo>
                  <a:cubicBezTo>
                    <a:pt x="26115" y="133583"/>
                    <a:pt x="18346" y="130994"/>
                    <a:pt x="10578" y="124520"/>
                  </a:cubicBezTo>
                  <a:cubicBezTo>
                    <a:pt x="-2370" y="112867"/>
                    <a:pt x="-3665" y="92150"/>
                    <a:pt x="7988" y="79202"/>
                  </a:cubicBezTo>
                  <a:lnTo>
                    <a:pt x="67549" y="10578"/>
                  </a:lnTo>
                  <a:cubicBezTo>
                    <a:pt x="79202" y="-2370"/>
                    <a:pt x="99919" y="-3665"/>
                    <a:pt x="112867" y="7988"/>
                  </a:cubicBezTo>
                  <a:cubicBezTo>
                    <a:pt x="125815" y="19641"/>
                    <a:pt x="127109" y="40358"/>
                    <a:pt x="115456" y="53306"/>
                  </a:cubicBezTo>
                  <a:lnTo>
                    <a:pt x="55896" y="121930"/>
                  </a:lnTo>
                  <a:cubicBezTo>
                    <a:pt x="50716" y="128404"/>
                    <a:pt x="42948" y="132289"/>
                    <a:pt x="35179" y="132289"/>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19"/>
            <p:cNvSpPr/>
            <p:nvPr/>
          </p:nvSpPr>
          <p:spPr>
            <a:xfrm>
              <a:off x="5351668" y="3691373"/>
              <a:ext cx="136540" cy="145558"/>
            </a:xfrm>
            <a:custGeom>
              <a:avLst/>
              <a:gdLst/>
              <a:ahLst/>
              <a:cxnLst/>
              <a:rect l="l" t="t" r="r" b="b"/>
              <a:pathLst>
                <a:path w="136540" h="145558" extrusionOk="0">
                  <a:moveTo>
                    <a:pt x="41727" y="145310"/>
                  </a:moveTo>
                  <a:cubicBezTo>
                    <a:pt x="31368" y="146605"/>
                    <a:pt x="21010" y="142721"/>
                    <a:pt x="13241" y="136247"/>
                  </a:cubicBezTo>
                  <a:cubicBezTo>
                    <a:pt x="-2296" y="122004"/>
                    <a:pt x="-4886" y="97403"/>
                    <a:pt x="9357" y="81865"/>
                  </a:cubicBezTo>
                  <a:lnTo>
                    <a:pt x="68917" y="13241"/>
                  </a:lnTo>
                  <a:cubicBezTo>
                    <a:pt x="83160" y="-2296"/>
                    <a:pt x="107761" y="-4886"/>
                    <a:pt x="123299" y="9357"/>
                  </a:cubicBezTo>
                  <a:cubicBezTo>
                    <a:pt x="138836" y="23600"/>
                    <a:pt x="141426" y="48201"/>
                    <a:pt x="127183" y="63738"/>
                  </a:cubicBezTo>
                  <a:lnTo>
                    <a:pt x="67623" y="132362"/>
                  </a:lnTo>
                  <a:cubicBezTo>
                    <a:pt x="61149" y="140131"/>
                    <a:pt x="50790" y="145310"/>
                    <a:pt x="41727" y="14531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19"/>
            <p:cNvSpPr/>
            <p:nvPr/>
          </p:nvSpPr>
          <p:spPr>
            <a:xfrm>
              <a:off x="5257148" y="3634402"/>
              <a:ext cx="145603" cy="154622"/>
            </a:xfrm>
            <a:custGeom>
              <a:avLst/>
              <a:gdLst/>
              <a:ahLst/>
              <a:cxnLst/>
              <a:rect l="l" t="t" r="r" b="b"/>
              <a:pathLst>
                <a:path w="145603" h="154622" extrusionOk="0">
                  <a:moveTo>
                    <a:pt x="41727" y="154374"/>
                  </a:moveTo>
                  <a:cubicBezTo>
                    <a:pt x="31368" y="155669"/>
                    <a:pt x="21010" y="151784"/>
                    <a:pt x="13241" y="145310"/>
                  </a:cubicBezTo>
                  <a:cubicBezTo>
                    <a:pt x="-2296" y="131068"/>
                    <a:pt x="-4886" y="106467"/>
                    <a:pt x="9357" y="90929"/>
                  </a:cubicBezTo>
                  <a:lnTo>
                    <a:pt x="77981" y="13241"/>
                  </a:lnTo>
                  <a:cubicBezTo>
                    <a:pt x="92224" y="-2296"/>
                    <a:pt x="116825" y="-4886"/>
                    <a:pt x="132362" y="9357"/>
                  </a:cubicBezTo>
                  <a:cubicBezTo>
                    <a:pt x="147900" y="23599"/>
                    <a:pt x="150490" y="48201"/>
                    <a:pt x="136247" y="63738"/>
                  </a:cubicBezTo>
                  <a:lnTo>
                    <a:pt x="67623" y="141426"/>
                  </a:lnTo>
                  <a:cubicBezTo>
                    <a:pt x="59854" y="149195"/>
                    <a:pt x="50790" y="153079"/>
                    <a:pt x="41727" y="154374"/>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19"/>
            <p:cNvSpPr/>
            <p:nvPr/>
          </p:nvSpPr>
          <p:spPr>
            <a:xfrm>
              <a:off x="5032146" y="3260499"/>
              <a:ext cx="259061" cy="308263"/>
            </a:xfrm>
            <a:custGeom>
              <a:avLst/>
              <a:gdLst/>
              <a:ahLst/>
              <a:cxnLst/>
              <a:rect l="l" t="t" r="r" b="b"/>
              <a:pathLst>
                <a:path w="259061" h="308263" extrusionOk="0">
                  <a:moveTo>
                    <a:pt x="0" y="243422"/>
                  </a:moveTo>
                  <a:lnTo>
                    <a:pt x="99699" y="304277"/>
                  </a:lnTo>
                  <a:cubicBezTo>
                    <a:pt x="111353" y="312046"/>
                    <a:pt x="128185" y="308162"/>
                    <a:pt x="134659" y="295214"/>
                  </a:cubicBezTo>
                  <a:lnTo>
                    <a:pt x="255075" y="95815"/>
                  </a:lnTo>
                  <a:cubicBezTo>
                    <a:pt x="262844" y="84162"/>
                    <a:pt x="258959" y="67329"/>
                    <a:pt x="246011" y="60855"/>
                  </a:cubicBezTo>
                  <a:lnTo>
                    <a:pt x="147607" y="0"/>
                  </a:lnTo>
                  <a:lnTo>
                    <a:pt x="0" y="243422"/>
                  </a:ln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19"/>
            <p:cNvSpPr/>
            <p:nvPr/>
          </p:nvSpPr>
          <p:spPr>
            <a:xfrm>
              <a:off x="5191406" y="3377031"/>
              <a:ext cx="694229" cy="557013"/>
            </a:xfrm>
            <a:custGeom>
              <a:avLst/>
              <a:gdLst/>
              <a:ahLst/>
              <a:cxnLst/>
              <a:rect l="l" t="t" r="r" b="b"/>
              <a:pathLst>
                <a:path w="694229" h="557013" extrusionOk="0">
                  <a:moveTo>
                    <a:pt x="679768" y="296508"/>
                  </a:moveTo>
                  <a:lnTo>
                    <a:pt x="471306" y="117827"/>
                  </a:lnTo>
                  <a:lnTo>
                    <a:pt x="457063" y="104879"/>
                  </a:lnTo>
                  <a:lnTo>
                    <a:pt x="367722" y="207168"/>
                  </a:lnTo>
                  <a:cubicBezTo>
                    <a:pt x="354774" y="222705"/>
                    <a:pt x="336647" y="231769"/>
                    <a:pt x="315930" y="233063"/>
                  </a:cubicBezTo>
                  <a:cubicBezTo>
                    <a:pt x="313341" y="233063"/>
                    <a:pt x="310751" y="233063"/>
                    <a:pt x="309456" y="233063"/>
                  </a:cubicBezTo>
                  <a:cubicBezTo>
                    <a:pt x="290035" y="233063"/>
                    <a:pt x="271907" y="226589"/>
                    <a:pt x="258959" y="213642"/>
                  </a:cubicBezTo>
                  <a:cubicBezTo>
                    <a:pt x="226589" y="185156"/>
                    <a:pt x="224000" y="135954"/>
                    <a:pt x="251191" y="103584"/>
                  </a:cubicBezTo>
                  <a:lnTo>
                    <a:pt x="327584" y="15538"/>
                  </a:lnTo>
                  <a:cubicBezTo>
                    <a:pt x="268023" y="7769"/>
                    <a:pt x="191630" y="38844"/>
                    <a:pt x="112647" y="0"/>
                  </a:cubicBezTo>
                  <a:lnTo>
                    <a:pt x="0" y="186451"/>
                  </a:lnTo>
                  <a:lnTo>
                    <a:pt x="88046" y="288740"/>
                  </a:lnTo>
                  <a:lnTo>
                    <a:pt x="121711" y="249896"/>
                  </a:lnTo>
                  <a:cubicBezTo>
                    <a:pt x="133364" y="235653"/>
                    <a:pt x="151491" y="227884"/>
                    <a:pt x="170913" y="227884"/>
                  </a:cubicBezTo>
                  <a:lnTo>
                    <a:pt x="170913" y="227884"/>
                  </a:lnTo>
                  <a:cubicBezTo>
                    <a:pt x="186451" y="227884"/>
                    <a:pt x="201988" y="233063"/>
                    <a:pt x="213642" y="243422"/>
                  </a:cubicBezTo>
                  <a:cubicBezTo>
                    <a:pt x="227884" y="255075"/>
                    <a:pt x="234358" y="271907"/>
                    <a:pt x="235653" y="290035"/>
                  </a:cubicBezTo>
                  <a:cubicBezTo>
                    <a:pt x="242127" y="287445"/>
                    <a:pt x="249896" y="286150"/>
                    <a:pt x="257665" y="286150"/>
                  </a:cubicBezTo>
                  <a:cubicBezTo>
                    <a:pt x="273202" y="286150"/>
                    <a:pt x="288740" y="291329"/>
                    <a:pt x="300393" y="301688"/>
                  </a:cubicBezTo>
                  <a:cubicBezTo>
                    <a:pt x="314636" y="314636"/>
                    <a:pt x="322404" y="331468"/>
                    <a:pt x="322404" y="349595"/>
                  </a:cubicBezTo>
                  <a:cubicBezTo>
                    <a:pt x="327584" y="348300"/>
                    <a:pt x="334058" y="347006"/>
                    <a:pt x="339237" y="347006"/>
                  </a:cubicBezTo>
                  <a:lnTo>
                    <a:pt x="339237" y="347006"/>
                  </a:lnTo>
                  <a:cubicBezTo>
                    <a:pt x="353480" y="347006"/>
                    <a:pt x="366428" y="352185"/>
                    <a:pt x="378081" y="361248"/>
                  </a:cubicBezTo>
                  <a:cubicBezTo>
                    <a:pt x="389734" y="371607"/>
                    <a:pt x="396208" y="385849"/>
                    <a:pt x="397503" y="401387"/>
                  </a:cubicBezTo>
                  <a:cubicBezTo>
                    <a:pt x="401387" y="400092"/>
                    <a:pt x="406566" y="398797"/>
                    <a:pt x="411745" y="398797"/>
                  </a:cubicBezTo>
                  <a:lnTo>
                    <a:pt x="411745" y="398797"/>
                  </a:lnTo>
                  <a:cubicBezTo>
                    <a:pt x="424693" y="398797"/>
                    <a:pt x="436347" y="402682"/>
                    <a:pt x="445410" y="411745"/>
                  </a:cubicBezTo>
                  <a:cubicBezTo>
                    <a:pt x="455769" y="420809"/>
                    <a:pt x="462242" y="433757"/>
                    <a:pt x="463537" y="446705"/>
                  </a:cubicBezTo>
                  <a:cubicBezTo>
                    <a:pt x="464832" y="460948"/>
                    <a:pt x="459653" y="473896"/>
                    <a:pt x="450589" y="484254"/>
                  </a:cubicBezTo>
                  <a:lnTo>
                    <a:pt x="406566" y="534751"/>
                  </a:lnTo>
                  <a:lnTo>
                    <a:pt x="424693" y="548994"/>
                  </a:lnTo>
                  <a:cubicBezTo>
                    <a:pt x="433757" y="554173"/>
                    <a:pt x="444115" y="558057"/>
                    <a:pt x="455769" y="556763"/>
                  </a:cubicBezTo>
                  <a:cubicBezTo>
                    <a:pt x="484254" y="554173"/>
                    <a:pt x="504971" y="529572"/>
                    <a:pt x="502381" y="501086"/>
                  </a:cubicBezTo>
                  <a:cubicBezTo>
                    <a:pt x="502381" y="501086"/>
                    <a:pt x="502381" y="499792"/>
                    <a:pt x="502381" y="499792"/>
                  </a:cubicBezTo>
                  <a:cubicBezTo>
                    <a:pt x="506266" y="501086"/>
                    <a:pt x="511445" y="501086"/>
                    <a:pt x="515329" y="501086"/>
                  </a:cubicBezTo>
                  <a:cubicBezTo>
                    <a:pt x="543815" y="498497"/>
                    <a:pt x="564531" y="473896"/>
                    <a:pt x="561942" y="445410"/>
                  </a:cubicBezTo>
                  <a:cubicBezTo>
                    <a:pt x="561942" y="445410"/>
                    <a:pt x="561942" y="444115"/>
                    <a:pt x="561942" y="444115"/>
                  </a:cubicBezTo>
                  <a:cubicBezTo>
                    <a:pt x="565826" y="445410"/>
                    <a:pt x="571005" y="445410"/>
                    <a:pt x="574890" y="445410"/>
                  </a:cubicBezTo>
                  <a:cubicBezTo>
                    <a:pt x="603375" y="442821"/>
                    <a:pt x="624092" y="418219"/>
                    <a:pt x="621503" y="389734"/>
                  </a:cubicBezTo>
                  <a:cubicBezTo>
                    <a:pt x="621503" y="387144"/>
                    <a:pt x="620208" y="384555"/>
                    <a:pt x="620208" y="381965"/>
                  </a:cubicBezTo>
                  <a:cubicBezTo>
                    <a:pt x="627977" y="385849"/>
                    <a:pt x="637040" y="388439"/>
                    <a:pt x="647398" y="387144"/>
                  </a:cubicBezTo>
                  <a:cubicBezTo>
                    <a:pt x="675884" y="384555"/>
                    <a:pt x="696601" y="359954"/>
                    <a:pt x="694011" y="331468"/>
                  </a:cubicBezTo>
                  <a:cubicBezTo>
                    <a:pt x="695306" y="317225"/>
                    <a:pt x="688832" y="305572"/>
                    <a:pt x="679768" y="296508"/>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19"/>
            <p:cNvSpPr/>
            <p:nvPr/>
          </p:nvSpPr>
          <p:spPr>
            <a:xfrm>
              <a:off x="5896969" y="3260499"/>
              <a:ext cx="259061" cy="308263"/>
            </a:xfrm>
            <a:custGeom>
              <a:avLst/>
              <a:gdLst/>
              <a:ahLst/>
              <a:cxnLst/>
              <a:rect l="l" t="t" r="r" b="b"/>
              <a:pathLst>
                <a:path w="259061" h="308263" extrusionOk="0">
                  <a:moveTo>
                    <a:pt x="259061" y="243422"/>
                  </a:moveTo>
                  <a:lnTo>
                    <a:pt x="159362" y="304277"/>
                  </a:lnTo>
                  <a:cubicBezTo>
                    <a:pt x="147709" y="312046"/>
                    <a:pt x="130876" y="308162"/>
                    <a:pt x="124402" y="295214"/>
                  </a:cubicBezTo>
                  <a:lnTo>
                    <a:pt x="3986" y="95815"/>
                  </a:lnTo>
                  <a:cubicBezTo>
                    <a:pt x="-3783" y="84162"/>
                    <a:pt x="102" y="67329"/>
                    <a:pt x="13050" y="60855"/>
                  </a:cubicBezTo>
                  <a:lnTo>
                    <a:pt x="112749" y="0"/>
                  </a:lnTo>
                  <a:lnTo>
                    <a:pt x="259061" y="243422"/>
                  </a:ln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19"/>
            <p:cNvSpPr/>
            <p:nvPr/>
          </p:nvSpPr>
          <p:spPr>
            <a:xfrm>
              <a:off x="5447640" y="3365185"/>
              <a:ext cx="547835" cy="304470"/>
            </a:xfrm>
            <a:custGeom>
              <a:avLst/>
              <a:gdLst/>
              <a:ahLst/>
              <a:cxnLst/>
              <a:rect l="l" t="t" r="r" b="b"/>
              <a:pathLst>
                <a:path w="547835" h="304470" extrusionOk="0">
                  <a:moveTo>
                    <a:pt x="437778" y="17025"/>
                  </a:moveTo>
                  <a:cubicBezTo>
                    <a:pt x="330310" y="55869"/>
                    <a:pt x="252622" y="18320"/>
                    <a:pt x="165870" y="1488"/>
                  </a:cubicBezTo>
                  <a:cubicBezTo>
                    <a:pt x="164576" y="1488"/>
                    <a:pt x="159396" y="193"/>
                    <a:pt x="159396" y="193"/>
                  </a:cubicBezTo>
                  <a:cubicBezTo>
                    <a:pt x="143859" y="-1102"/>
                    <a:pt x="127026" y="4077"/>
                    <a:pt x="115373" y="17025"/>
                  </a:cubicBezTo>
                  <a:lnTo>
                    <a:pt x="13084" y="133557"/>
                  </a:lnTo>
                  <a:cubicBezTo>
                    <a:pt x="-6338" y="155569"/>
                    <a:pt x="-3748" y="187938"/>
                    <a:pt x="18263" y="206066"/>
                  </a:cubicBezTo>
                  <a:cubicBezTo>
                    <a:pt x="29917" y="215129"/>
                    <a:pt x="42865" y="220308"/>
                    <a:pt x="57107" y="219014"/>
                  </a:cubicBezTo>
                  <a:cubicBezTo>
                    <a:pt x="70055" y="217719"/>
                    <a:pt x="83003" y="212540"/>
                    <a:pt x="92067" y="200886"/>
                  </a:cubicBezTo>
                  <a:cubicBezTo>
                    <a:pt x="92067" y="200886"/>
                    <a:pt x="198240" y="79176"/>
                    <a:pt x="198240" y="79176"/>
                  </a:cubicBezTo>
                  <a:lnTo>
                    <a:pt x="440367" y="287638"/>
                  </a:lnTo>
                  <a:lnTo>
                    <a:pt x="440367" y="287638"/>
                  </a:lnTo>
                  <a:lnTo>
                    <a:pt x="440367" y="287638"/>
                  </a:lnTo>
                  <a:cubicBezTo>
                    <a:pt x="446841" y="294112"/>
                    <a:pt x="449431" y="296701"/>
                    <a:pt x="454610" y="304470"/>
                  </a:cubicBezTo>
                  <a:lnTo>
                    <a:pt x="547835" y="197002"/>
                  </a:lnTo>
                  <a:lnTo>
                    <a:pt x="437778" y="17025"/>
                  </a:ln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 name="Google Shape;164;p19" descr="Relations"/>
          <p:cNvSpPr/>
          <p:nvPr/>
        </p:nvSpPr>
        <p:spPr>
          <a:xfrm>
            <a:off x="6859450" y="3671383"/>
            <a:ext cx="1072607" cy="973131"/>
          </a:xfrm>
          <a:custGeom>
            <a:avLst/>
            <a:gdLst/>
            <a:ahLst/>
            <a:cxnLst/>
            <a:rect l="l" t="t" r="r" b="b"/>
            <a:pathLst>
              <a:path w="1072607" h="973131" extrusionOk="0">
                <a:moveTo>
                  <a:pt x="966374" y="381006"/>
                </a:moveTo>
                <a:cubicBezTo>
                  <a:pt x="962609" y="381006"/>
                  <a:pt x="958844" y="381006"/>
                  <a:pt x="955079" y="381006"/>
                </a:cubicBezTo>
                <a:lnTo>
                  <a:pt x="922448" y="293154"/>
                </a:lnTo>
                <a:cubicBezTo>
                  <a:pt x="997750" y="250483"/>
                  <a:pt x="1024106" y="155100"/>
                  <a:pt x="982689" y="79798"/>
                </a:cubicBezTo>
                <a:cubicBezTo>
                  <a:pt x="940018" y="4496"/>
                  <a:pt x="844636" y="-21859"/>
                  <a:pt x="769334" y="19557"/>
                </a:cubicBezTo>
                <a:cubicBezTo>
                  <a:pt x="732938" y="39637"/>
                  <a:pt x="705328" y="74778"/>
                  <a:pt x="695287" y="114939"/>
                </a:cubicBezTo>
                <a:lnTo>
                  <a:pt x="578569" y="102389"/>
                </a:lnTo>
                <a:cubicBezTo>
                  <a:pt x="569784" y="47167"/>
                  <a:pt x="518328" y="8262"/>
                  <a:pt x="463107" y="17047"/>
                </a:cubicBezTo>
                <a:cubicBezTo>
                  <a:pt x="412905" y="24577"/>
                  <a:pt x="376509" y="67248"/>
                  <a:pt x="376509" y="117449"/>
                </a:cubicBezTo>
                <a:cubicBezTo>
                  <a:pt x="376509" y="135020"/>
                  <a:pt x="381530" y="152590"/>
                  <a:pt x="390315" y="168906"/>
                </a:cubicBezTo>
                <a:lnTo>
                  <a:pt x="249751" y="306959"/>
                </a:lnTo>
                <a:cubicBezTo>
                  <a:pt x="223396" y="286878"/>
                  <a:pt x="190765" y="275583"/>
                  <a:pt x="156879" y="275583"/>
                </a:cubicBezTo>
                <a:cubicBezTo>
                  <a:pt x="70282" y="275583"/>
                  <a:pt x="0" y="345865"/>
                  <a:pt x="0" y="432462"/>
                </a:cubicBezTo>
                <a:cubicBezTo>
                  <a:pt x="0" y="519059"/>
                  <a:pt x="70282" y="589341"/>
                  <a:pt x="156879" y="589341"/>
                </a:cubicBezTo>
                <a:lnTo>
                  <a:pt x="188255" y="777596"/>
                </a:lnTo>
                <a:cubicBezTo>
                  <a:pt x="136798" y="800186"/>
                  <a:pt x="112953" y="860428"/>
                  <a:pt x="135543" y="911884"/>
                </a:cubicBezTo>
                <a:cubicBezTo>
                  <a:pt x="158134" y="963340"/>
                  <a:pt x="218375" y="987186"/>
                  <a:pt x="269832" y="964595"/>
                </a:cubicBezTo>
                <a:cubicBezTo>
                  <a:pt x="317523" y="944515"/>
                  <a:pt x="341368" y="891804"/>
                  <a:pt x="327563" y="841602"/>
                </a:cubicBezTo>
                <a:lnTo>
                  <a:pt x="438006" y="783871"/>
                </a:lnTo>
                <a:cubicBezTo>
                  <a:pt x="509543" y="862938"/>
                  <a:pt x="632536" y="869213"/>
                  <a:pt x="712858" y="797676"/>
                </a:cubicBezTo>
                <a:cubicBezTo>
                  <a:pt x="753019" y="761280"/>
                  <a:pt x="776864" y="708569"/>
                  <a:pt x="776864" y="654603"/>
                </a:cubicBezTo>
                <a:cubicBezTo>
                  <a:pt x="776864" y="640797"/>
                  <a:pt x="775609" y="625737"/>
                  <a:pt x="771844" y="611932"/>
                </a:cubicBezTo>
                <a:lnTo>
                  <a:pt x="893582" y="549180"/>
                </a:lnTo>
                <a:cubicBezTo>
                  <a:pt x="931233" y="591851"/>
                  <a:pt x="995240" y="595616"/>
                  <a:pt x="1037911" y="557965"/>
                </a:cubicBezTo>
                <a:cubicBezTo>
                  <a:pt x="1080582" y="520314"/>
                  <a:pt x="1084347" y="456308"/>
                  <a:pt x="1046696" y="413637"/>
                </a:cubicBezTo>
                <a:cubicBezTo>
                  <a:pt x="1022851" y="393556"/>
                  <a:pt x="995240" y="381006"/>
                  <a:pt x="966374" y="381006"/>
                </a:cubicBezTo>
                <a:lnTo>
                  <a:pt x="966374" y="381006"/>
                </a:lnTo>
                <a:close/>
                <a:moveTo>
                  <a:pt x="966374" y="418657"/>
                </a:moveTo>
                <a:cubicBezTo>
                  <a:pt x="982689" y="418657"/>
                  <a:pt x="995240" y="431207"/>
                  <a:pt x="995240" y="447523"/>
                </a:cubicBezTo>
                <a:cubicBezTo>
                  <a:pt x="995240" y="463838"/>
                  <a:pt x="982689" y="476388"/>
                  <a:pt x="966374" y="476388"/>
                </a:cubicBezTo>
                <a:cubicBezTo>
                  <a:pt x="950059" y="476388"/>
                  <a:pt x="937508" y="463838"/>
                  <a:pt x="937508" y="447523"/>
                </a:cubicBezTo>
                <a:cubicBezTo>
                  <a:pt x="937508" y="447523"/>
                  <a:pt x="937508" y="447523"/>
                  <a:pt x="937508" y="447523"/>
                </a:cubicBezTo>
                <a:cubicBezTo>
                  <a:pt x="937508" y="431207"/>
                  <a:pt x="950059" y="418657"/>
                  <a:pt x="966374" y="418657"/>
                </a:cubicBezTo>
                <a:lnTo>
                  <a:pt x="966374" y="418657"/>
                </a:lnTo>
                <a:close/>
                <a:moveTo>
                  <a:pt x="845891" y="60973"/>
                </a:moveTo>
                <a:cubicBezTo>
                  <a:pt x="869737" y="60973"/>
                  <a:pt x="889817" y="81053"/>
                  <a:pt x="889817" y="104899"/>
                </a:cubicBezTo>
                <a:cubicBezTo>
                  <a:pt x="889817" y="128745"/>
                  <a:pt x="869737" y="148825"/>
                  <a:pt x="845891" y="148825"/>
                </a:cubicBezTo>
                <a:cubicBezTo>
                  <a:pt x="822046" y="148825"/>
                  <a:pt x="801965" y="128745"/>
                  <a:pt x="801965" y="104899"/>
                </a:cubicBezTo>
                <a:cubicBezTo>
                  <a:pt x="801965" y="104899"/>
                  <a:pt x="801965" y="104899"/>
                  <a:pt x="801965" y="104899"/>
                </a:cubicBezTo>
                <a:cubicBezTo>
                  <a:pt x="801965" y="81053"/>
                  <a:pt x="820791" y="60973"/>
                  <a:pt x="845891" y="60973"/>
                </a:cubicBezTo>
                <a:close/>
                <a:moveTo>
                  <a:pt x="756784" y="204046"/>
                </a:moveTo>
                <a:cubicBezTo>
                  <a:pt x="756784" y="197771"/>
                  <a:pt x="760549" y="190241"/>
                  <a:pt x="765569" y="186476"/>
                </a:cubicBezTo>
                <a:cubicBezTo>
                  <a:pt x="778119" y="177691"/>
                  <a:pt x="793180" y="170161"/>
                  <a:pt x="808240" y="166395"/>
                </a:cubicBezTo>
                <a:cubicBezTo>
                  <a:pt x="819535" y="162630"/>
                  <a:pt x="832086" y="161375"/>
                  <a:pt x="844636" y="161375"/>
                </a:cubicBezTo>
                <a:cubicBezTo>
                  <a:pt x="857186" y="161375"/>
                  <a:pt x="869737" y="163885"/>
                  <a:pt x="881032" y="166395"/>
                </a:cubicBezTo>
                <a:cubicBezTo>
                  <a:pt x="896092" y="170161"/>
                  <a:pt x="911153" y="177691"/>
                  <a:pt x="923703" y="187731"/>
                </a:cubicBezTo>
                <a:cubicBezTo>
                  <a:pt x="928723" y="191496"/>
                  <a:pt x="932488" y="199026"/>
                  <a:pt x="932488" y="205301"/>
                </a:cubicBezTo>
                <a:lnTo>
                  <a:pt x="932488" y="239187"/>
                </a:lnTo>
                <a:lnTo>
                  <a:pt x="756784" y="239187"/>
                </a:lnTo>
                <a:lnTo>
                  <a:pt x="756784" y="204046"/>
                </a:lnTo>
                <a:close/>
                <a:moveTo>
                  <a:pt x="476912" y="53443"/>
                </a:moveTo>
                <a:cubicBezTo>
                  <a:pt x="493227" y="53443"/>
                  <a:pt x="505778" y="65993"/>
                  <a:pt x="505778" y="82308"/>
                </a:cubicBezTo>
                <a:cubicBezTo>
                  <a:pt x="505778" y="98624"/>
                  <a:pt x="493227" y="111174"/>
                  <a:pt x="476912" y="111174"/>
                </a:cubicBezTo>
                <a:cubicBezTo>
                  <a:pt x="460596" y="111174"/>
                  <a:pt x="448046" y="98624"/>
                  <a:pt x="448046" y="82308"/>
                </a:cubicBezTo>
                <a:cubicBezTo>
                  <a:pt x="448046" y="82308"/>
                  <a:pt x="448046" y="82308"/>
                  <a:pt x="448046" y="82308"/>
                </a:cubicBezTo>
                <a:cubicBezTo>
                  <a:pt x="448046" y="67248"/>
                  <a:pt x="460596" y="53443"/>
                  <a:pt x="476912" y="53443"/>
                </a:cubicBezTo>
                <a:lnTo>
                  <a:pt x="476912" y="53443"/>
                </a:lnTo>
                <a:close/>
                <a:moveTo>
                  <a:pt x="417925" y="147570"/>
                </a:moveTo>
                <a:cubicBezTo>
                  <a:pt x="417925" y="142550"/>
                  <a:pt x="420436" y="138785"/>
                  <a:pt x="424201" y="136275"/>
                </a:cubicBezTo>
                <a:cubicBezTo>
                  <a:pt x="432986" y="130000"/>
                  <a:pt x="443026" y="126234"/>
                  <a:pt x="453066" y="123724"/>
                </a:cubicBezTo>
                <a:cubicBezTo>
                  <a:pt x="460596" y="121214"/>
                  <a:pt x="469382" y="119959"/>
                  <a:pt x="476912" y="119959"/>
                </a:cubicBezTo>
                <a:cubicBezTo>
                  <a:pt x="484442" y="119959"/>
                  <a:pt x="493227" y="121214"/>
                  <a:pt x="500757" y="123724"/>
                </a:cubicBezTo>
                <a:cubicBezTo>
                  <a:pt x="510798" y="126234"/>
                  <a:pt x="519583" y="131255"/>
                  <a:pt x="528368" y="137530"/>
                </a:cubicBezTo>
                <a:cubicBezTo>
                  <a:pt x="532133" y="140040"/>
                  <a:pt x="534643" y="145060"/>
                  <a:pt x="534643" y="148825"/>
                </a:cubicBezTo>
                <a:lnTo>
                  <a:pt x="534643" y="171416"/>
                </a:lnTo>
                <a:lnTo>
                  <a:pt x="419180" y="171416"/>
                </a:lnTo>
                <a:lnTo>
                  <a:pt x="419180" y="147570"/>
                </a:lnTo>
                <a:close/>
                <a:moveTo>
                  <a:pt x="154369" y="337080"/>
                </a:moveTo>
                <a:cubicBezTo>
                  <a:pt x="178214" y="337080"/>
                  <a:pt x="198295" y="357160"/>
                  <a:pt x="198295" y="381006"/>
                </a:cubicBezTo>
                <a:cubicBezTo>
                  <a:pt x="198295" y="404851"/>
                  <a:pt x="178214" y="424932"/>
                  <a:pt x="154369" y="424932"/>
                </a:cubicBezTo>
                <a:cubicBezTo>
                  <a:pt x="130523" y="424932"/>
                  <a:pt x="110443" y="404851"/>
                  <a:pt x="110443" y="381006"/>
                </a:cubicBezTo>
                <a:cubicBezTo>
                  <a:pt x="110443" y="381006"/>
                  <a:pt x="110443" y="381006"/>
                  <a:pt x="110443" y="381006"/>
                </a:cubicBezTo>
                <a:cubicBezTo>
                  <a:pt x="111698" y="357160"/>
                  <a:pt x="130523" y="337080"/>
                  <a:pt x="154369" y="337080"/>
                </a:cubicBezTo>
                <a:lnTo>
                  <a:pt x="154369" y="337080"/>
                </a:lnTo>
                <a:close/>
                <a:moveTo>
                  <a:pt x="66517" y="514039"/>
                </a:moveTo>
                <a:lnTo>
                  <a:pt x="66517" y="480153"/>
                </a:lnTo>
                <a:cubicBezTo>
                  <a:pt x="66517" y="473878"/>
                  <a:pt x="70282" y="466348"/>
                  <a:pt x="75302" y="462583"/>
                </a:cubicBezTo>
                <a:cubicBezTo>
                  <a:pt x="87852" y="453798"/>
                  <a:pt x="102913" y="446267"/>
                  <a:pt x="117973" y="442502"/>
                </a:cubicBezTo>
                <a:cubicBezTo>
                  <a:pt x="129268" y="438737"/>
                  <a:pt x="141819" y="437482"/>
                  <a:pt x="154369" y="437482"/>
                </a:cubicBezTo>
                <a:cubicBezTo>
                  <a:pt x="166919" y="437482"/>
                  <a:pt x="179469" y="439992"/>
                  <a:pt x="190765" y="442502"/>
                </a:cubicBezTo>
                <a:cubicBezTo>
                  <a:pt x="205825" y="446267"/>
                  <a:pt x="220886" y="453798"/>
                  <a:pt x="233436" y="463838"/>
                </a:cubicBezTo>
                <a:cubicBezTo>
                  <a:pt x="238456" y="467603"/>
                  <a:pt x="242221" y="475133"/>
                  <a:pt x="242221" y="481408"/>
                </a:cubicBezTo>
                <a:lnTo>
                  <a:pt x="242221" y="515294"/>
                </a:lnTo>
                <a:lnTo>
                  <a:pt x="66517" y="514039"/>
                </a:lnTo>
                <a:close/>
                <a:moveTo>
                  <a:pt x="283637" y="923179"/>
                </a:moveTo>
                <a:lnTo>
                  <a:pt x="166919" y="923179"/>
                </a:lnTo>
                <a:lnTo>
                  <a:pt x="166919" y="900589"/>
                </a:lnTo>
                <a:cubicBezTo>
                  <a:pt x="166919" y="895569"/>
                  <a:pt x="169429" y="891804"/>
                  <a:pt x="173194" y="889293"/>
                </a:cubicBezTo>
                <a:cubicBezTo>
                  <a:pt x="181980" y="883018"/>
                  <a:pt x="192020" y="877998"/>
                  <a:pt x="202060" y="875488"/>
                </a:cubicBezTo>
                <a:cubicBezTo>
                  <a:pt x="209590" y="872978"/>
                  <a:pt x="218375" y="871723"/>
                  <a:pt x="225906" y="871723"/>
                </a:cubicBezTo>
                <a:cubicBezTo>
                  <a:pt x="233436" y="871723"/>
                  <a:pt x="242221" y="872978"/>
                  <a:pt x="249751" y="875488"/>
                </a:cubicBezTo>
                <a:cubicBezTo>
                  <a:pt x="259791" y="877998"/>
                  <a:pt x="268577" y="883018"/>
                  <a:pt x="277362" y="889293"/>
                </a:cubicBezTo>
                <a:cubicBezTo>
                  <a:pt x="281127" y="891804"/>
                  <a:pt x="283637" y="896824"/>
                  <a:pt x="283637" y="900589"/>
                </a:cubicBezTo>
                <a:lnTo>
                  <a:pt x="283637" y="923179"/>
                </a:lnTo>
                <a:close/>
                <a:moveTo>
                  <a:pt x="195785" y="835327"/>
                </a:moveTo>
                <a:cubicBezTo>
                  <a:pt x="195785" y="819012"/>
                  <a:pt x="208335" y="806461"/>
                  <a:pt x="224651" y="806461"/>
                </a:cubicBezTo>
                <a:cubicBezTo>
                  <a:pt x="240966" y="806461"/>
                  <a:pt x="253516" y="819012"/>
                  <a:pt x="253516" y="835327"/>
                </a:cubicBezTo>
                <a:cubicBezTo>
                  <a:pt x="253516" y="851643"/>
                  <a:pt x="240966" y="864193"/>
                  <a:pt x="224651" y="864193"/>
                </a:cubicBezTo>
                <a:cubicBezTo>
                  <a:pt x="209590" y="865448"/>
                  <a:pt x="197040" y="851643"/>
                  <a:pt x="195785" y="835327"/>
                </a:cubicBezTo>
                <a:lnTo>
                  <a:pt x="195785" y="835327"/>
                </a:lnTo>
                <a:close/>
                <a:moveTo>
                  <a:pt x="296187" y="800186"/>
                </a:moveTo>
                <a:cubicBezTo>
                  <a:pt x="279872" y="783871"/>
                  <a:pt x="257281" y="773831"/>
                  <a:pt x="234691" y="771321"/>
                </a:cubicBezTo>
                <a:lnTo>
                  <a:pt x="203315" y="583066"/>
                </a:lnTo>
                <a:cubicBezTo>
                  <a:pt x="233436" y="573026"/>
                  <a:pt x="259791" y="554200"/>
                  <a:pt x="278617" y="529100"/>
                </a:cubicBezTo>
                <a:lnTo>
                  <a:pt x="395335" y="590596"/>
                </a:lnTo>
                <a:cubicBezTo>
                  <a:pt x="376509" y="640797"/>
                  <a:pt x="380274" y="697274"/>
                  <a:pt x="405375" y="744965"/>
                </a:cubicBezTo>
                <a:lnTo>
                  <a:pt x="296187" y="800186"/>
                </a:lnTo>
                <a:close/>
                <a:moveTo>
                  <a:pt x="419180" y="544160"/>
                </a:moveTo>
                <a:lnTo>
                  <a:pt x="303718" y="483918"/>
                </a:lnTo>
                <a:cubicBezTo>
                  <a:pt x="308738" y="467603"/>
                  <a:pt x="311248" y="451288"/>
                  <a:pt x="311248" y="433717"/>
                </a:cubicBezTo>
                <a:cubicBezTo>
                  <a:pt x="311248" y="401086"/>
                  <a:pt x="301208" y="369711"/>
                  <a:pt x="282382" y="343355"/>
                </a:cubicBezTo>
                <a:lnTo>
                  <a:pt x="422946" y="206556"/>
                </a:lnTo>
                <a:cubicBezTo>
                  <a:pt x="470637" y="235422"/>
                  <a:pt x="533388" y="221617"/>
                  <a:pt x="562254" y="173926"/>
                </a:cubicBezTo>
                <a:cubicBezTo>
                  <a:pt x="566019" y="167651"/>
                  <a:pt x="568529" y="161375"/>
                  <a:pt x="571039" y="155100"/>
                </a:cubicBezTo>
                <a:lnTo>
                  <a:pt x="687757" y="167651"/>
                </a:lnTo>
                <a:cubicBezTo>
                  <a:pt x="690267" y="212832"/>
                  <a:pt x="712858" y="255503"/>
                  <a:pt x="749254" y="283113"/>
                </a:cubicBezTo>
                <a:lnTo>
                  <a:pt x="646341" y="475133"/>
                </a:lnTo>
                <a:cubicBezTo>
                  <a:pt x="564764" y="442502"/>
                  <a:pt x="470637" y="471368"/>
                  <a:pt x="419180" y="544160"/>
                </a:cubicBezTo>
                <a:lnTo>
                  <a:pt x="419180" y="544160"/>
                </a:lnTo>
                <a:close/>
                <a:moveTo>
                  <a:pt x="632536" y="590596"/>
                </a:moveTo>
                <a:cubicBezTo>
                  <a:pt x="632536" y="620717"/>
                  <a:pt x="607435" y="644562"/>
                  <a:pt x="577314" y="644562"/>
                </a:cubicBezTo>
                <a:cubicBezTo>
                  <a:pt x="547194" y="644562"/>
                  <a:pt x="523348" y="620717"/>
                  <a:pt x="523348" y="590596"/>
                </a:cubicBezTo>
                <a:cubicBezTo>
                  <a:pt x="523348" y="560475"/>
                  <a:pt x="547194" y="536630"/>
                  <a:pt x="577314" y="536630"/>
                </a:cubicBezTo>
                <a:cubicBezTo>
                  <a:pt x="577314" y="536630"/>
                  <a:pt x="577314" y="536630"/>
                  <a:pt x="578569" y="536630"/>
                </a:cubicBezTo>
                <a:cubicBezTo>
                  <a:pt x="608690" y="536630"/>
                  <a:pt x="632536" y="560475"/>
                  <a:pt x="632536" y="590596"/>
                </a:cubicBezTo>
                <a:lnTo>
                  <a:pt x="632536" y="590596"/>
                </a:lnTo>
                <a:close/>
                <a:moveTo>
                  <a:pt x="686502" y="755005"/>
                </a:moveTo>
                <a:lnTo>
                  <a:pt x="469382" y="755005"/>
                </a:lnTo>
                <a:lnTo>
                  <a:pt x="469382" y="713589"/>
                </a:lnTo>
                <a:cubicBezTo>
                  <a:pt x="469382" y="704804"/>
                  <a:pt x="473147" y="697274"/>
                  <a:pt x="480677" y="692254"/>
                </a:cubicBezTo>
                <a:cubicBezTo>
                  <a:pt x="496992" y="680958"/>
                  <a:pt x="514563" y="672173"/>
                  <a:pt x="533388" y="665898"/>
                </a:cubicBezTo>
                <a:cubicBezTo>
                  <a:pt x="548449" y="662133"/>
                  <a:pt x="563509" y="659623"/>
                  <a:pt x="578569" y="659623"/>
                </a:cubicBezTo>
                <a:cubicBezTo>
                  <a:pt x="593630" y="659623"/>
                  <a:pt x="608690" y="662133"/>
                  <a:pt x="623751" y="665898"/>
                </a:cubicBezTo>
                <a:cubicBezTo>
                  <a:pt x="642576" y="670918"/>
                  <a:pt x="661401" y="679703"/>
                  <a:pt x="676462" y="692254"/>
                </a:cubicBezTo>
                <a:cubicBezTo>
                  <a:pt x="682737" y="697274"/>
                  <a:pt x="687757" y="706059"/>
                  <a:pt x="687757" y="713589"/>
                </a:cubicBezTo>
                <a:lnTo>
                  <a:pt x="686502" y="755005"/>
                </a:lnTo>
                <a:close/>
                <a:moveTo>
                  <a:pt x="864717" y="483918"/>
                </a:moveTo>
                <a:cubicBezTo>
                  <a:pt x="864717" y="491449"/>
                  <a:pt x="865972" y="498979"/>
                  <a:pt x="868482" y="506509"/>
                </a:cubicBezTo>
                <a:lnTo>
                  <a:pt x="753019" y="566750"/>
                </a:lnTo>
                <a:cubicBezTo>
                  <a:pt x="739213" y="539140"/>
                  <a:pt x="717878" y="516549"/>
                  <a:pt x="692777" y="498979"/>
                </a:cubicBezTo>
                <a:lnTo>
                  <a:pt x="795690" y="306959"/>
                </a:lnTo>
                <a:cubicBezTo>
                  <a:pt x="812005" y="313234"/>
                  <a:pt x="829576" y="315744"/>
                  <a:pt x="847146" y="315744"/>
                </a:cubicBezTo>
                <a:cubicBezTo>
                  <a:pt x="857186" y="315744"/>
                  <a:pt x="867227" y="314489"/>
                  <a:pt x="877267" y="313234"/>
                </a:cubicBezTo>
                <a:lnTo>
                  <a:pt x="909898" y="401086"/>
                </a:lnTo>
                <a:cubicBezTo>
                  <a:pt x="879777" y="418657"/>
                  <a:pt x="863461" y="450033"/>
                  <a:pt x="864717" y="483918"/>
                </a:cubicBezTo>
                <a:close/>
                <a:moveTo>
                  <a:pt x="1024106" y="534120"/>
                </a:moveTo>
                <a:lnTo>
                  <a:pt x="907388" y="534120"/>
                </a:lnTo>
                <a:lnTo>
                  <a:pt x="907388" y="511529"/>
                </a:lnTo>
                <a:cubicBezTo>
                  <a:pt x="907388" y="506509"/>
                  <a:pt x="909898" y="502744"/>
                  <a:pt x="913663" y="500234"/>
                </a:cubicBezTo>
                <a:cubicBezTo>
                  <a:pt x="922448" y="493959"/>
                  <a:pt x="932488" y="488939"/>
                  <a:pt x="942528" y="486428"/>
                </a:cubicBezTo>
                <a:cubicBezTo>
                  <a:pt x="950059" y="483918"/>
                  <a:pt x="958844" y="482663"/>
                  <a:pt x="966374" y="482663"/>
                </a:cubicBezTo>
                <a:cubicBezTo>
                  <a:pt x="973904" y="482663"/>
                  <a:pt x="982689" y="483918"/>
                  <a:pt x="990220" y="486428"/>
                </a:cubicBezTo>
                <a:cubicBezTo>
                  <a:pt x="1000260" y="488939"/>
                  <a:pt x="1009045" y="493959"/>
                  <a:pt x="1017830" y="500234"/>
                </a:cubicBezTo>
                <a:cubicBezTo>
                  <a:pt x="1021596" y="502744"/>
                  <a:pt x="1024106" y="507764"/>
                  <a:pt x="1024106" y="511529"/>
                </a:cubicBezTo>
                <a:lnTo>
                  <a:pt x="1024106" y="534120"/>
                </a:ln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19"/>
          <p:cNvSpPr txBox="1"/>
          <p:nvPr/>
        </p:nvSpPr>
        <p:spPr>
          <a:xfrm>
            <a:off x="7621463" y="1875575"/>
            <a:ext cx="2216700" cy="142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CA" sz="2400" b="1">
                <a:solidFill>
                  <a:schemeClr val="dk1"/>
                </a:solidFill>
                <a:highlight>
                  <a:srgbClr val="FFFF00"/>
                </a:highlight>
                <a:latin typeface="Arial Narrow"/>
                <a:ea typeface="Arial Narrow"/>
                <a:cs typeface="Arial Narrow"/>
                <a:sym typeface="Arial Narrow"/>
              </a:rPr>
              <a:t>1992</a:t>
            </a:r>
            <a:endParaRPr sz="1800" b="1">
              <a:solidFill>
                <a:schemeClr val="dk1"/>
              </a:solidFill>
              <a:highlight>
                <a:srgbClr val="FFFF00"/>
              </a:highlight>
              <a:latin typeface="Arial Narrow"/>
              <a:ea typeface="Arial Narrow"/>
              <a:cs typeface="Arial Narrow"/>
              <a:sym typeface="Arial Narrow"/>
            </a:endParaRPr>
          </a:p>
          <a:p>
            <a:pPr marL="0" lvl="0" indent="0" algn="l" rtl="0">
              <a:lnSpc>
                <a:spcPct val="90000"/>
              </a:lnSpc>
              <a:spcBef>
                <a:spcPts val="840"/>
              </a:spcBef>
              <a:spcAft>
                <a:spcPts val="0"/>
              </a:spcAft>
              <a:buNone/>
            </a:pPr>
            <a:r>
              <a:rPr lang="en-CA" sz="1600">
                <a:solidFill>
                  <a:schemeClr val="dk1"/>
                </a:solidFill>
                <a:latin typeface="Arial Narrow"/>
                <a:ea typeface="Arial Narrow"/>
                <a:cs typeface="Arial Narrow"/>
                <a:sym typeface="Arial Narrow"/>
              </a:rPr>
              <a:t>Création de la </a:t>
            </a:r>
            <a:r>
              <a:rPr lang="en-CA" sz="1600">
                <a:solidFill>
                  <a:schemeClr val="lt1"/>
                </a:solidFill>
                <a:highlight>
                  <a:schemeClr val="dk1"/>
                </a:highlight>
                <a:latin typeface="Arial Narrow"/>
                <a:ea typeface="Arial Narrow"/>
                <a:cs typeface="Arial Narrow"/>
                <a:sym typeface="Arial Narrow"/>
              </a:rPr>
              <a:t>Convention-cadre des Nations unies sur les changements climatiques (CCNUCC).</a:t>
            </a:r>
            <a:endParaRPr>
              <a:solidFill>
                <a:schemeClr val="dk1"/>
              </a:solidFill>
            </a:endParaRPr>
          </a:p>
          <a:p>
            <a:pPr marL="0" lvl="0" indent="0" algn="l" rtl="0">
              <a:lnSpc>
                <a:spcPct val="90000"/>
              </a:lnSpc>
              <a:spcBef>
                <a:spcPts val="560"/>
              </a:spcBef>
              <a:spcAft>
                <a:spcPts val="0"/>
              </a:spcAft>
              <a:buNone/>
            </a:pPr>
            <a:endParaRPr/>
          </a:p>
        </p:txBody>
      </p:sp>
      <p:sp>
        <p:nvSpPr>
          <p:cNvPr id="166" name="Google Shape;166;p19"/>
          <p:cNvSpPr/>
          <p:nvPr/>
        </p:nvSpPr>
        <p:spPr>
          <a:xfrm>
            <a:off x="9993047" y="3563853"/>
            <a:ext cx="489600" cy="4896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9"/>
          <p:cNvSpPr/>
          <p:nvPr/>
        </p:nvSpPr>
        <p:spPr>
          <a:xfrm>
            <a:off x="9838175" y="1249250"/>
            <a:ext cx="2027600" cy="2012248"/>
          </a:xfrm>
          <a:custGeom>
            <a:avLst/>
            <a:gdLst/>
            <a:ahLst/>
            <a:cxnLst/>
            <a:rect l="l" t="t" r="r" b="b"/>
            <a:pathLst>
              <a:path w="1864460" h="1958392" extrusionOk="0">
                <a:moveTo>
                  <a:pt x="0" y="0"/>
                </a:moveTo>
                <a:lnTo>
                  <a:pt x="1864460" y="0"/>
                </a:lnTo>
                <a:lnTo>
                  <a:pt x="1864460" y="1958392"/>
                </a:lnTo>
                <a:lnTo>
                  <a:pt x="0" y="1958392"/>
                </a:lnTo>
                <a:lnTo>
                  <a:pt x="0" y="0"/>
                </a:lnTo>
                <a:close/>
              </a:path>
            </a:pathLst>
          </a:custGeom>
          <a:noFill/>
          <a:ln>
            <a:noFill/>
          </a:ln>
        </p:spPr>
        <p:txBody>
          <a:bodyPr spcFirstLastPara="1" wrap="square" lIns="170675" tIns="170675" rIns="170675" bIns="170675" anchor="t" anchorCtr="0">
            <a:noAutofit/>
          </a:bodyPr>
          <a:lstStyle/>
          <a:p>
            <a:pPr marL="0" marR="0" lvl="0" indent="0" algn="l" rtl="0">
              <a:lnSpc>
                <a:spcPct val="90000"/>
              </a:lnSpc>
              <a:spcBef>
                <a:spcPts val="0"/>
              </a:spcBef>
              <a:spcAft>
                <a:spcPts val="0"/>
              </a:spcAft>
              <a:buClr>
                <a:schemeClr val="dk1"/>
              </a:buClr>
              <a:buSzPts val="2400"/>
              <a:buFont typeface="Arial Narrow"/>
              <a:buNone/>
            </a:pPr>
            <a:r>
              <a:rPr lang="en-CA" sz="2400" b="1" i="0" u="none" strike="noStrike" cap="none">
                <a:solidFill>
                  <a:schemeClr val="dk1"/>
                </a:solidFill>
                <a:highlight>
                  <a:srgbClr val="FFFF00"/>
                </a:highlight>
                <a:latin typeface="Arial Narrow"/>
                <a:ea typeface="Arial Narrow"/>
                <a:cs typeface="Arial Narrow"/>
                <a:sym typeface="Arial Narrow"/>
              </a:rPr>
              <a:t>20</a:t>
            </a:r>
            <a:r>
              <a:rPr lang="en-CA" sz="2400" b="1">
                <a:solidFill>
                  <a:schemeClr val="dk1"/>
                </a:solidFill>
                <a:highlight>
                  <a:srgbClr val="FFFF00"/>
                </a:highlight>
                <a:latin typeface="Arial Narrow"/>
                <a:ea typeface="Arial Narrow"/>
                <a:cs typeface="Arial Narrow"/>
                <a:sym typeface="Arial Narrow"/>
              </a:rPr>
              <a:t>08</a:t>
            </a:r>
            <a:endParaRPr sz="2200" b="1" i="0" u="none" strike="noStrike" cap="none">
              <a:solidFill>
                <a:schemeClr val="dk1"/>
              </a:solidFill>
              <a:highlight>
                <a:srgbClr val="FFFF00"/>
              </a:highlight>
              <a:latin typeface="Arial Narrow"/>
              <a:ea typeface="Arial Narrow"/>
              <a:cs typeface="Arial Narrow"/>
              <a:sym typeface="Arial Narrow"/>
            </a:endParaRPr>
          </a:p>
          <a:p>
            <a:pPr marL="0" marR="0" lvl="0" indent="0" algn="l" rtl="0">
              <a:lnSpc>
                <a:spcPct val="90000"/>
              </a:lnSpc>
              <a:spcBef>
                <a:spcPts val="560"/>
              </a:spcBef>
              <a:spcAft>
                <a:spcPts val="0"/>
              </a:spcAft>
              <a:buClr>
                <a:schemeClr val="dk1"/>
              </a:buClr>
              <a:buSzPts val="1400"/>
              <a:buFont typeface="Arial Narrow"/>
              <a:buNone/>
            </a:pPr>
            <a:r>
              <a:rPr lang="en-CA">
                <a:solidFill>
                  <a:schemeClr val="dk1"/>
                </a:solidFill>
                <a:latin typeface="Arial Narrow"/>
                <a:ea typeface="Arial Narrow"/>
                <a:cs typeface="Arial Narrow"/>
                <a:sym typeface="Arial Narrow"/>
              </a:rPr>
              <a:t>Le </a:t>
            </a:r>
            <a:r>
              <a:rPr lang="en-CA">
                <a:solidFill>
                  <a:srgbClr val="FFFFFF"/>
                </a:solidFill>
                <a:highlight>
                  <a:srgbClr val="000000"/>
                </a:highlight>
                <a:latin typeface="Arial Narrow"/>
                <a:ea typeface="Arial Narrow"/>
                <a:cs typeface="Arial Narrow"/>
                <a:sym typeface="Arial Narrow"/>
              </a:rPr>
              <a:t>Conseil des droits de l’homme de l’ONU</a:t>
            </a:r>
            <a:r>
              <a:rPr lang="en-CA">
                <a:solidFill>
                  <a:schemeClr val="dk1"/>
                </a:solidFill>
                <a:latin typeface="Arial Narrow"/>
                <a:ea typeface="Arial Narrow"/>
                <a:cs typeface="Arial Narrow"/>
                <a:sym typeface="Arial Narrow"/>
              </a:rPr>
              <a:t> reconnaît que les changements climatiques auront « des répercussions sur la jouissance effective des droits de l’homme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75930" y="146052"/>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Narrow"/>
              <a:buNone/>
            </a:pPr>
            <a:r>
              <a:rPr lang="en-CA" b="1">
                <a:highlight>
                  <a:srgbClr val="FFFF00"/>
                </a:highlight>
                <a:latin typeface="Arial Narrow"/>
                <a:ea typeface="Arial Narrow"/>
                <a:cs typeface="Arial Narrow"/>
                <a:sym typeface="Arial Narrow"/>
              </a:rPr>
              <a:t>QUEL EST MON AVIS?</a:t>
            </a:r>
            <a:endParaRPr b="1">
              <a:highlight>
                <a:srgbClr val="FFFF00"/>
              </a:highlight>
              <a:latin typeface="Arial Narrow"/>
              <a:ea typeface="Arial Narrow"/>
              <a:cs typeface="Arial Narrow"/>
              <a:sym typeface="Arial Narrow"/>
            </a:endParaRPr>
          </a:p>
        </p:txBody>
      </p:sp>
      <p:sp>
        <p:nvSpPr>
          <p:cNvPr id="173" name="Google Shape;173;p20"/>
          <p:cNvSpPr txBox="1">
            <a:spLocks noGrp="1"/>
          </p:cNvSpPr>
          <p:nvPr>
            <p:ph type="body" idx="1"/>
          </p:nvPr>
        </p:nvSpPr>
        <p:spPr>
          <a:xfrm>
            <a:off x="439420" y="2077989"/>
            <a:ext cx="6449100" cy="702600"/>
          </a:xfrm>
          <a:prstGeom prst="rect">
            <a:avLst/>
          </a:prstGeom>
          <a:solidFill>
            <a:schemeClr val="dk1"/>
          </a:solidFill>
          <a:ln>
            <a:noFill/>
          </a:ln>
        </p:spPr>
        <p:txBody>
          <a:bodyPr spcFirstLastPara="1" wrap="square" lIns="91425" tIns="45700" rIns="91425" bIns="45700" anchor="t" anchorCtr="0">
            <a:noAutofit/>
          </a:bodyPr>
          <a:lstStyle/>
          <a:p>
            <a:pPr marL="152400" lvl="0" indent="0" algn="l" rtl="0">
              <a:lnSpc>
                <a:spcPct val="80000"/>
              </a:lnSpc>
              <a:spcBef>
                <a:spcPts val="0"/>
              </a:spcBef>
              <a:spcAft>
                <a:spcPts val="0"/>
              </a:spcAft>
              <a:buClr>
                <a:schemeClr val="lt1"/>
              </a:buClr>
              <a:buSzPts val="1200"/>
              <a:buNone/>
            </a:pPr>
            <a:r>
              <a:rPr lang="en-CA" sz="2400" b="1">
                <a:solidFill>
                  <a:schemeClr val="lt1"/>
                </a:solidFill>
                <a:latin typeface="Arial Narrow"/>
                <a:ea typeface="Arial Narrow"/>
                <a:cs typeface="Arial Narrow"/>
                <a:sym typeface="Arial Narrow"/>
              </a:rPr>
              <a:t>Les changements climatiques affectent tout le monde et de manière égale.</a:t>
            </a:r>
            <a:endParaRPr sz="2400" b="1">
              <a:solidFill>
                <a:schemeClr val="lt1"/>
              </a:solidFill>
              <a:latin typeface="Arial Narrow"/>
              <a:ea typeface="Arial Narrow"/>
              <a:cs typeface="Arial Narrow"/>
              <a:sym typeface="Arial Narrow"/>
            </a:endParaRPr>
          </a:p>
          <a:p>
            <a:pPr marL="228600" lvl="0" indent="-50800" algn="l" rtl="0">
              <a:lnSpc>
                <a:spcPct val="80000"/>
              </a:lnSpc>
              <a:spcBef>
                <a:spcPts val="1000"/>
              </a:spcBef>
              <a:spcAft>
                <a:spcPts val="0"/>
              </a:spcAft>
              <a:buClr>
                <a:schemeClr val="dk1"/>
              </a:buClr>
              <a:buSzPts val="2800"/>
              <a:buNone/>
            </a:pPr>
            <a:endParaRPr/>
          </a:p>
        </p:txBody>
      </p:sp>
      <p:pic>
        <p:nvPicPr>
          <p:cNvPr id="174" name="Google Shape;174;p20"/>
          <p:cNvPicPr preferRelativeResize="0"/>
          <p:nvPr/>
        </p:nvPicPr>
        <p:blipFill rotWithShape="1">
          <a:blip r:embed="rId3"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sp>
        <p:nvSpPr>
          <p:cNvPr id="175" name="Google Shape;175;p20"/>
          <p:cNvSpPr txBox="1"/>
          <p:nvPr/>
        </p:nvSpPr>
        <p:spPr>
          <a:xfrm>
            <a:off x="439420" y="3105679"/>
            <a:ext cx="10515600" cy="724500"/>
          </a:xfrm>
          <a:prstGeom prst="rect">
            <a:avLst/>
          </a:prstGeom>
          <a:solidFill>
            <a:schemeClr val="dk1"/>
          </a:solidFill>
          <a:ln>
            <a:noFill/>
          </a:ln>
        </p:spPr>
        <p:txBody>
          <a:bodyPr spcFirstLastPara="1" wrap="square" lIns="91425" tIns="45700" rIns="91425" bIns="45700" anchor="t" anchorCtr="0">
            <a:noAutofit/>
          </a:bodyPr>
          <a:lstStyle/>
          <a:p>
            <a:pPr marL="152400" marR="0" lvl="0" indent="0" algn="l" rtl="0">
              <a:lnSpc>
                <a:spcPct val="80000"/>
              </a:lnSpc>
              <a:spcBef>
                <a:spcPts val="0"/>
              </a:spcBef>
              <a:spcAft>
                <a:spcPts val="0"/>
              </a:spcAft>
              <a:buClr>
                <a:schemeClr val="lt1"/>
              </a:buClr>
              <a:buSzPts val="1200"/>
              <a:buFont typeface="Arial"/>
              <a:buNone/>
            </a:pPr>
            <a:r>
              <a:rPr lang="en-CA" sz="2400" b="1" i="0" u="none" strike="noStrike" cap="none">
                <a:solidFill>
                  <a:schemeClr val="lt1"/>
                </a:solidFill>
                <a:latin typeface="Arial Narrow"/>
                <a:ea typeface="Arial Narrow"/>
                <a:cs typeface="Arial Narrow"/>
                <a:sym typeface="Arial Narrow"/>
              </a:rPr>
              <a:t>Les actions individuelles sont plus importantes que les actions du gouvernement pour ralentir le réchauffement climatique.</a:t>
            </a:r>
            <a:endParaRPr sz="1400" b="0" i="0" u="none" strike="noStrike" cap="none">
              <a:solidFill>
                <a:srgbClr val="000000"/>
              </a:solidFill>
              <a:latin typeface="Arial"/>
              <a:ea typeface="Arial"/>
              <a:cs typeface="Arial"/>
              <a:sym typeface="Arial"/>
            </a:endParaRPr>
          </a:p>
          <a:p>
            <a:pPr marL="228600" marR="0" lvl="0" indent="-50800" algn="l" rtl="0">
              <a:lnSpc>
                <a:spcPct val="80000"/>
              </a:lnSpc>
              <a:spcBef>
                <a:spcPts val="1000"/>
              </a:spcBef>
              <a:spcAft>
                <a:spcPts val="0"/>
              </a:spcAft>
              <a:buClr>
                <a:schemeClr val="dk1"/>
              </a:buClr>
              <a:buSzPts val="2800"/>
              <a:buFont typeface="Arial"/>
              <a:buNone/>
            </a:pPr>
            <a:endParaRPr sz="2800" b="1" i="0" u="none" strike="noStrike" cap="none">
              <a:solidFill>
                <a:schemeClr val="dk1"/>
              </a:solidFill>
              <a:latin typeface="Arial Narrow"/>
              <a:ea typeface="Arial Narrow"/>
              <a:cs typeface="Arial Narrow"/>
              <a:sym typeface="Arial Narrow"/>
            </a:endParaRPr>
          </a:p>
        </p:txBody>
      </p:sp>
      <p:sp>
        <p:nvSpPr>
          <p:cNvPr id="176" name="Google Shape;176;p20"/>
          <p:cNvSpPr txBox="1"/>
          <p:nvPr/>
        </p:nvSpPr>
        <p:spPr>
          <a:xfrm>
            <a:off x="439370" y="4147290"/>
            <a:ext cx="9788700" cy="744900"/>
          </a:xfrm>
          <a:prstGeom prst="rect">
            <a:avLst/>
          </a:prstGeom>
          <a:solidFill>
            <a:schemeClr val="dk1"/>
          </a:solidFill>
          <a:ln>
            <a:noFill/>
          </a:ln>
        </p:spPr>
        <p:txBody>
          <a:bodyPr spcFirstLastPara="1" wrap="square" lIns="91425" tIns="45700" rIns="91425" bIns="45700" anchor="t" anchorCtr="0">
            <a:noAutofit/>
          </a:bodyPr>
          <a:lstStyle/>
          <a:p>
            <a:pPr marL="152400" marR="0" lvl="0" indent="0" algn="l" rtl="0">
              <a:lnSpc>
                <a:spcPct val="80000"/>
              </a:lnSpc>
              <a:spcBef>
                <a:spcPts val="0"/>
              </a:spcBef>
              <a:spcAft>
                <a:spcPts val="0"/>
              </a:spcAft>
              <a:buClr>
                <a:schemeClr val="lt1"/>
              </a:buClr>
              <a:buSzPts val="1200"/>
              <a:buFont typeface="Arial"/>
              <a:buNone/>
            </a:pPr>
            <a:r>
              <a:rPr lang="en-CA" sz="2400" b="1" i="0" u="none" strike="noStrike" cap="none">
                <a:solidFill>
                  <a:schemeClr val="lt1"/>
                </a:solidFill>
                <a:latin typeface="Arial Narrow"/>
                <a:ea typeface="Arial Narrow"/>
                <a:cs typeface="Arial Narrow"/>
                <a:sym typeface="Arial Narrow"/>
              </a:rPr>
              <a:t>Les gouvernements et les entreprises ne peuvent rien faire pour lutter contre le réchauffement climatique.</a:t>
            </a:r>
            <a:endParaRPr sz="1400" b="0" i="0" u="none" strike="noStrike" cap="none">
              <a:solidFill>
                <a:srgbClr val="000000"/>
              </a:solidFill>
              <a:latin typeface="Arial"/>
              <a:ea typeface="Arial"/>
              <a:cs typeface="Arial"/>
              <a:sym typeface="Arial"/>
            </a:endParaRPr>
          </a:p>
          <a:p>
            <a:pPr marL="495300" marR="0" lvl="0" indent="-266700" algn="l" rtl="0">
              <a:lnSpc>
                <a:spcPct val="80000"/>
              </a:lnSpc>
              <a:spcBef>
                <a:spcPts val="0"/>
              </a:spcBef>
              <a:spcAft>
                <a:spcPts val="0"/>
              </a:spcAft>
              <a:buClr>
                <a:schemeClr val="dk1"/>
              </a:buClr>
              <a:buSzPts val="1200"/>
              <a:buFont typeface="Arial"/>
              <a:buNone/>
            </a:pPr>
            <a:endParaRPr sz="2400" b="0" i="0" u="none" strike="noStrike" cap="none">
              <a:solidFill>
                <a:schemeClr val="dk1"/>
              </a:solidFill>
              <a:latin typeface="Calibri"/>
              <a:ea typeface="Calibri"/>
              <a:cs typeface="Calibri"/>
              <a:sym typeface="Calibri"/>
            </a:endParaRPr>
          </a:p>
          <a:p>
            <a:pPr marL="228600" marR="0" lvl="0" indent="-50800" algn="l" rtl="0">
              <a:lnSpc>
                <a:spcPct val="8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7" name="Google Shape;177;p20"/>
          <p:cNvSpPr txBox="1"/>
          <p:nvPr/>
        </p:nvSpPr>
        <p:spPr>
          <a:xfrm>
            <a:off x="439425" y="5182948"/>
            <a:ext cx="9413100" cy="391800"/>
          </a:xfrm>
          <a:prstGeom prst="rect">
            <a:avLst/>
          </a:prstGeom>
          <a:solidFill>
            <a:schemeClr val="dk1"/>
          </a:solid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lt1"/>
              </a:buClr>
              <a:buSzPts val="1200"/>
              <a:buFont typeface="Arial"/>
              <a:buNone/>
            </a:pPr>
            <a:r>
              <a:rPr lang="en-CA" sz="2400" b="1" i="0" u="none" strike="noStrike" cap="none">
                <a:solidFill>
                  <a:schemeClr val="lt1"/>
                </a:solidFill>
                <a:latin typeface="Arial Narrow"/>
                <a:ea typeface="Arial Narrow"/>
                <a:cs typeface="Arial Narrow"/>
                <a:sym typeface="Arial Narrow"/>
              </a:rPr>
              <a:t>Il revient aux jeunes de trouver des solutions à la crise climatique actuelle.</a:t>
            </a:r>
            <a:endParaRPr sz="1400" b="0" i="0" u="none" strike="noStrike" cap="none">
              <a:solidFill>
                <a:srgbClr val="000000"/>
              </a:solidFill>
              <a:latin typeface="Arial"/>
              <a:ea typeface="Arial"/>
              <a:cs typeface="Arial"/>
              <a:sym typeface="Arial"/>
            </a:endParaRPr>
          </a:p>
          <a:p>
            <a:pPr marL="495300" marR="0" lvl="0" indent="-266700" algn="l" rtl="0">
              <a:lnSpc>
                <a:spcPct val="90000"/>
              </a:lnSpc>
              <a:spcBef>
                <a:spcPts val="0"/>
              </a:spcBef>
              <a:spcAft>
                <a:spcPts val="0"/>
              </a:spcAft>
              <a:buClr>
                <a:schemeClr val="dk1"/>
              </a:buClr>
              <a:buSzPts val="1200"/>
              <a:buFont typeface="Arial"/>
              <a:buNone/>
            </a:pPr>
            <a:endParaRPr sz="2400" b="1" i="0" u="none" strike="noStrike" cap="none">
              <a:solidFill>
                <a:schemeClr val="lt1"/>
              </a:solidFill>
              <a:latin typeface="Arial Narrow"/>
              <a:ea typeface="Arial Narrow"/>
              <a:cs typeface="Arial Narrow"/>
              <a:sym typeface="Arial Narrow"/>
            </a:endParaRPr>
          </a:p>
          <a:p>
            <a:pPr marL="228600" marR="0" lvl="0" indent="-50800" algn="l" rtl="0">
              <a:lnSpc>
                <a:spcPct val="90000"/>
              </a:lnSpc>
              <a:spcBef>
                <a:spcPts val="1000"/>
              </a:spcBef>
              <a:spcAft>
                <a:spcPts val="0"/>
              </a:spcAft>
              <a:buClr>
                <a:schemeClr val="dk1"/>
              </a:buClr>
              <a:buSzPts val="2800"/>
              <a:buFont typeface="Arial"/>
              <a:buNone/>
            </a:pPr>
            <a:endParaRPr sz="2800" b="1" i="0" u="none" strike="noStrike" cap="none">
              <a:solidFill>
                <a:schemeClr val="lt1"/>
              </a:solidFill>
              <a:latin typeface="Arial Narrow"/>
              <a:ea typeface="Arial Narrow"/>
              <a:cs typeface="Arial Narrow"/>
              <a:sym typeface="Arial Narrow"/>
            </a:endParaRPr>
          </a:p>
        </p:txBody>
      </p:sp>
      <p:sp>
        <p:nvSpPr>
          <p:cNvPr id="178" name="Google Shape;178;p20"/>
          <p:cNvSpPr txBox="1"/>
          <p:nvPr/>
        </p:nvSpPr>
        <p:spPr>
          <a:xfrm>
            <a:off x="439425" y="5865500"/>
            <a:ext cx="8277000" cy="459000"/>
          </a:xfrm>
          <a:prstGeom prst="rect">
            <a:avLst/>
          </a:prstGeom>
          <a:solidFill>
            <a:schemeClr val="dk1"/>
          </a:solid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lt1"/>
              </a:buClr>
              <a:buSzPts val="1200"/>
              <a:buFont typeface="Arial"/>
              <a:buNone/>
            </a:pPr>
            <a:r>
              <a:rPr lang="en-CA" sz="2400" b="1" i="0" u="none" strike="noStrike" cap="none">
                <a:solidFill>
                  <a:schemeClr val="lt1"/>
                </a:solidFill>
                <a:latin typeface="Arial Narrow"/>
                <a:ea typeface="Arial Narrow"/>
                <a:cs typeface="Arial Narrow"/>
                <a:sym typeface="Arial Narrow"/>
              </a:rPr>
              <a:t>Les changements climatiques peuvent affecter les droits </a:t>
            </a:r>
            <a:r>
              <a:rPr lang="en-CA" sz="2400" b="1">
                <a:solidFill>
                  <a:schemeClr val="lt1"/>
                </a:solidFill>
                <a:latin typeface="Arial Narrow"/>
                <a:ea typeface="Arial Narrow"/>
                <a:cs typeface="Arial Narrow"/>
                <a:sym typeface="Arial Narrow"/>
              </a:rPr>
              <a:t>humains.</a:t>
            </a:r>
            <a:endParaRPr sz="2800" b="1" i="0" u="none" strike="noStrike" cap="none">
              <a:solidFill>
                <a:schemeClr val="lt1"/>
              </a:solidFill>
              <a:latin typeface="Arial Narrow"/>
              <a:ea typeface="Arial Narrow"/>
              <a:cs typeface="Arial Narrow"/>
              <a:sym typeface="Arial Narrow"/>
            </a:endParaRPr>
          </a:p>
        </p:txBody>
      </p:sp>
      <p:sp>
        <p:nvSpPr>
          <p:cNvPr id="179" name="Google Shape;179;p20"/>
          <p:cNvSpPr txBox="1"/>
          <p:nvPr/>
        </p:nvSpPr>
        <p:spPr>
          <a:xfrm>
            <a:off x="75925" y="1013275"/>
            <a:ext cx="283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800" b="1">
                <a:solidFill>
                  <a:schemeClr val="lt1"/>
                </a:solidFill>
                <a:highlight>
                  <a:schemeClr val="dk1"/>
                </a:highlight>
                <a:latin typeface="Arial Narrow"/>
                <a:ea typeface="Arial Narrow"/>
                <a:cs typeface="Arial Narrow"/>
                <a:sym typeface="Arial Narrow"/>
              </a:rPr>
              <a:t>Activité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p:nvPr/>
        </p:nvSpPr>
        <p:spPr>
          <a:xfrm>
            <a:off x="0" y="372150"/>
            <a:ext cx="11660400" cy="129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CA" sz="4000" b="1">
                <a:solidFill>
                  <a:schemeClr val="lt1"/>
                </a:solidFill>
                <a:highlight>
                  <a:schemeClr val="dk1"/>
                </a:highlight>
                <a:latin typeface="Arial Narrow"/>
                <a:ea typeface="Arial Narrow"/>
                <a:cs typeface="Arial Narrow"/>
                <a:sym typeface="Arial Narrow"/>
              </a:rPr>
              <a:t>Droits humains et changements climatiques </a:t>
            </a:r>
            <a:br>
              <a:rPr lang="en-CA" sz="4000" b="1">
                <a:solidFill>
                  <a:schemeClr val="dk1"/>
                </a:solidFill>
                <a:highlight>
                  <a:srgbClr val="FFFF00"/>
                </a:highlight>
                <a:latin typeface="Arial Narrow"/>
                <a:ea typeface="Arial Narrow"/>
                <a:cs typeface="Arial Narrow"/>
                <a:sym typeface="Arial Narrow"/>
              </a:rPr>
            </a:br>
            <a:r>
              <a:rPr lang="en-CA" sz="4000" b="1">
                <a:solidFill>
                  <a:schemeClr val="dk1"/>
                </a:solidFill>
                <a:highlight>
                  <a:srgbClr val="FFFF00"/>
                </a:highlight>
                <a:latin typeface="Arial Narrow"/>
                <a:ea typeface="Arial Narrow"/>
                <a:cs typeface="Arial Narrow"/>
                <a:sym typeface="Arial Narrow"/>
              </a:rPr>
              <a:t>QUELS DROITS SONT MENACÉS?</a:t>
            </a:r>
            <a:endParaRPr sz="4000">
              <a:solidFill>
                <a:schemeClr val="dk1"/>
              </a:solidFill>
              <a:latin typeface="Calibri"/>
              <a:ea typeface="Calibri"/>
              <a:cs typeface="Calibri"/>
              <a:sym typeface="Calibri"/>
            </a:endParaRPr>
          </a:p>
        </p:txBody>
      </p:sp>
      <p:pic>
        <p:nvPicPr>
          <p:cNvPr id="185" name="Google Shape;18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7775" y="4446513"/>
            <a:ext cx="1974100" cy="1974100"/>
          </a:xfrm>
          <a:prstGeom prst="rect">
            <a:avLst/>
          </a:prstGeom>
          <a:noFill/>
          <a:ln>
            <a:noFill/>
          </a:ln>
        </p:spPr>
      </p:pic>
      <p:pic>
        <p:nvPicPr>
          <p:cNvPr id="186" name="Google Shape;186;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55325" y="2040800"/>
            <a:ext cx="2088150" cy="2084148"/>
          </a:xfrm>
          <a:prstGeom prst="rect">
            <a:avLst/>
          </a:prstGeom>
          <a:noFill/>
          <a:ln>
            <a:noFill/>
          </a:ln>
        </p:spPr>
      </p:pic>
      <p:pic>
        <p:nvPicPr>
          <p:cNvPr id="187" name="Google Shape;187;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56500" y="1998050"/>
            <a:ext cx="2088150" cy="2088150"/>
          </a:xfrm>
          <a:prstGeom prst="rect">
            <a:avLst/>
          </a:prstGeom>
          <a:noFill/>
          <a:ln>
            <a:noFill/>
          </a:ln>
        </p:spPr>
      </p:pic>
      <p:pic>
        <p:nvPicPr>
          <p:cNvPr id="188" name="Google Shape;188;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468825" y="1856099"/>
            <a:ext cx="2191575" cy="2191575"/>
          </a:xfrm>
          <a:prstGeom prst="rect">
            <a:avLst/>
          </a:prstGeom>
          <a:noFill/>
          <a:ln>
            <a:noFill/>
          </a:ln>
        </p:spPr>
      </p:pic>
      <p:pic>
        <p:nvPicPr>
          <p:cNvPr id="189" name="Google Shape;189;p2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244075" y="4658525"/>
            <a:ext cx="1762075" cy="1762075"/>
          </a:xfrm>
          <a:prstGeom prst="rect">
            <a:avLst/>
          </a:prstGeom>
          <a:noFill/>
          <a:ln>
            <a:noFill/>
          </a:ln>
        </p:spPr>
      </p:pic>
      <p:pic>
        <p:nvPicPr>
          <p:cNvPr id="190" name="Google Shape;190;p2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534900" y="4271700"/>
            <a:ext cx="2191575" cy="2191575"/>
          </a:xfrm>
          <a:prstGeom prst="rect">
            <a:avLst/>
          </a:prstGeom>
          <a:noFill/>
          <a:ln>
            <a:noFill/>
          </a:ln>
        </p:spPr>
      </p:pic>
      <p:pic>
        <p:nvPicPr>
          <p:cNvPr id="191" name="Google Shape;191;p2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49025" y="4337763"/>
            <a:ext cx="2191575" cy="2191597"/>
          </a:xfrm>
          <a:prstGeom prst="rect">
            <a:avLst/>
          </a:prstGeom>
          <a:noFill/>
          <a:ln>
            <a:noFill/>
          </a:ln>
        </p:spPr>
      </p:pic>
      <p:pic>
        <p:nvPicPr>
          <p:cNvPr id="192" name="Google Shape;192;p2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90750" y="1867163"/>
            <a:ext cx="2088150" cy="2088150"/>
          </a:xfrm>
          <a:prstGeom prst="rect">
            <a:avLst/>
          </a:prstGeom>
          <a:noFill/>
          <a:ln>
            <a:noFill/>
          </a:ln>
        </p:spPr>
      </p:pic>
      <p:sp>
        <p:nvSpPr>
          <p:cNvPr id="193" name="Google Shape;193;p21"/>
          <p:cNvSpPr txBox="1"/>
          <p:nvPr/>
        </p:nvSpPr>
        <p:spPr>
          <a:xfrm>
            <a:off x="247875" y="4000825"/>
            <a:ext cx="23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à la vie et à la sécurité</a:t>
            </a:r>
            <a:endParaRPr>
              <a:latin typeface="Arial Narrow"/>
              <a:ea typeface="Arial Narrow"/>
              <a:cs typeface="Arial Narrow"/>
              <a:sym typeface="Arial Narrow"/>
            </a:endParaRPr>
          </a:p>
        </p:txBody>
      </p:sp>
      <p:sp>
        <p:nvSpPr>
          <p:cNvPr id="194" name="Google Shape;194;p21"/>
          <p:cNvSpPr txBox="1"/>
          <p:nvPr/>
        </p:nvSpPr>
        <p:spPr>
          <a:xfrm>
            <a:off x="2977125" y="3969500"/>
            <a:ext cx="23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Liberté d’expression</a:t>
            </a:r>
            <a:endParaRPr>
              <a:latin typeface="Arial Narrow"/>
              <a:ea typeface="Arial Narrow"/>
              <a:cs typeface="Arial Narrow"/>
              <a:sym typeface="Arial Narrow"/>
            </a:endParaRPr>
          </a:p>
        </p:txBody>
      </p:sp>
      <p:sp>
        <p:nvSpPr>
          <p:cNvPr id="195" name="Google Shape;195;p21"/>
          <p:cNvSpPr txBox="1"/>
          <p:nvPr/>
        </p:nvSpPr>
        <p:spPr>
          <a:xfrm>
            <a:off x="5984350" y="3969500"/>
            <a:ext cx="307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à l’eau et à des installations sanitaires</a:t>
            </a:r>
            <a:endParaRPr>
              <a:latin typeface="Arial Narrow"/>
              <a:ea typeface="Arial Narrow"/>
              <a:cs typeface="Arial Narrow"/>
              <a:sym typeface="Arial Narrow"/>
            </a:endParaRPr>
          </a:p>
        </p:txBody>
      </p:sp>
      <p:sp>
        <p:nvSpPr>
          <p:cNvPr id="196" name="Google Shape;196;p21"/>
          <p:cNvSpPr txBox="1"/>
          <p:nvPr/>
        </p:nvSpPr>
        <p:spPr>
          <a:xfrm>
            <a:off x="9650100" y="3969500"/>
            <a:ext cx="208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à la sécurité alimentaire</a:t>
            </a:r>
            <a:endParaRPr>
              <a:latin typeface="Arial Narrow"/>
              <a:ea typeface="Arial Narrow"/>
              <a:cs typeface="Arial Narrow"/>
              <a:sym typeface="Arial Narrow"/>
            </a:endParaRPr>
          </a:p>
        </p:txBody>
      </p:sp>
      <p:sp>
        <p:nvSpPr>
          <p:cNvPr id="197" name="Google Shape;197;p21"/>
          <p:cNvSpPr txBox="1"/>
          <p:nvPr/>
        </p:nvSpPr>
        <p:spPr>
          <a:xfrm>
            <a:off x="247875" y="6184600"/>
            <a:ext cx="19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à l’éducation</a:t>
            </a:r>
            <a:endParaRPr>
              <a:latin typeface="Arial Narrow"/>
              <a:ea typeface="Arial Narrow"/>
              <a:cs typeface="Arial Narrow"/>
              <a:sym typeface="Arial Narrow"/>
            </a:endParaRPr>
          </a:p>
        </p:txBody>
      </p:sp>
      <p:sp>
        <p:nvSpPr>
          <p:cNvPr id="198" name="Google Shape;198;p21"/>
          <p:cNvSpPr txBox="1"/>
          <p:nvPr/>
        </p:nvSpPr>
        <p:spPr>
          <a:xfrm>
            <a:off x="3331700" y="6184600"/>
            <a:ext cx="219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à la santé	</a:t>
            </a:r>
            <a:endParaRPr>
              <a:latin typeface="Arial Narrow"/>
              <a:ea typeface="Arial Narrow"/>
              <a:cs typeface="Arial Narrow"/>
              <a:sym typeface="Arial Narrow"/>
            </a:endParaRPr>
          </a:p>
        </p:txBody>
      </p:sp>
      <p:sp>
        <p:nvSpPr>
          <p:cNvPr id="199" name="Google Shape;199;p21"/>
          <p:cNvSpPr txBox="1"/>
          <p:nvPr/>
        </p:nvSpPr>
        <p:spPr>
          <a:xfrm>
            <a:off x="6308650" y="6184600"/>
            <a:ext cx="242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Calibri"/>
                <a:ea typeface="Calibri"/>
                <a:cs typeface="Calibri"/>
                <a:sym typeface="Calibri"/>
              </a:rPr>
              <a:t>Droit au travail	</a:t>
            </a:r>
            <a:endParaRPr>
              <a:latin typeface="Calibri"/>
              <a:ea typeface="Calibri"/>
              <a:cs typeface="Calibri"/>
              <a:sym typeface="Calibri"/>
            </a:endParaRPr>
          </a:p>
        </p:txBody>
      </p:sp>
      <p:sp>
        <p:nvSpPr>
          <p:cNvPr id="200" name="Google Shape;200;p21"/>
          <p:cNvSpPr txBox="1"/>
          <p:nvPr/>
        </p:nvSpPr>
        <p:spPr>
          <a:xfrm>
            <a:off x="9522000" y="6184600"/>
            <a:ext cx="23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latin typeface="Arial Narrow"/>
                <a:ea typeface="Arial Narrow"/>
                <a:cs typeface="Arial Narrow"/>
                <a:sym typeface="Arial Narrow"/>
              </a:rPr>
              <a:t>Droit au logement</a:t>
            </a:r>
            <a:endParaRPr>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pic>
        <p:nvPicPr>
          <p:cNvPr id="205" name="Google Shape;205;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18508" y="-6672"/>
            <a:ext cx="7128166" cy="6864671"/>
          </a:xfrm>
          <a:prstGeom prst="rect">
            <a:avLst/>
          </a:prstGeom>
          <a:noFill/>
          <a:ln>
            <a:noFill/>
          </a:ln>
        </p:spPr>
      </p:pic>
      <p:pic>
        <p:nvPicPr>
          <p:cNvPr id="206" name="Google Shape;206;p22"/>
          <p:cNvPicPr preferRelativeResize="0"/>
          <p:nvPr/>
        </p:nvPicPr>
        <p:blipFill rotWithShape="1">
          <a:blip r:embed="rId4" cstate="email">
            <a:alphaModFix amt="57000"/>
            <a:extLst>
              <a:ext uri="{28A0092B-C50C-407E-A947-70E740481C1C}">
                <a14:useLocalDpi xmlns:a14="http://schemas.microsoft.com/office/drawing/2010/main"/>
              </a:ext>
            </a:extLst>
          </a:blip>
          <a:srcRect/>
          <a:stretch/>
        </p:blipFill>
        <p:spPr>
          <a:xfrm>
            <a:off x="10659691" y="6108203"/>
            <a:ext cx="1392196" cy="63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838200" y="3526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2" name="Google Shape;212;p23"/>
          <p:cNvSpPr txBox="1">
            <a:spLocks noGrp="1"/>
          </p:cNvSpPr>
          <p:nvPr>
            <p:ph type="body" idx="1"/>
          </p:nvPr>
        </p:nvSpPr>
        <p:spPr>
          <a:xfrm>
            <a:off x="153850" y="1164050"/>
            <a:ext cx="5273100" cy="52737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CA" sz="1700">
                <a:solidFill>
                  <a:srgbClr val="FFFFFF"/>
                </a:solidFill>
                <a:latin typeface="Arial Narrow"/>
                <a:ea typeface="Arial Narrow"/>
                <a:cs typeface="Arial Narrow"/>
                <a:sym typeface="Arial Narrow"/>
              </a:rPr>
              <a:t>Cha</a:t>
            </a:r>
            <a:endParaRPr sz="1700">
              <a:solidFill>
                <a:srgbClr val="FFFFFF"/>
              </a:solidFill>
              <a:latin typeface="Arial Narrow"/>
              <a:ea typeface="Arial Narrow"/>
              <a:cs typeface="Arial Narrow"/>
              <a:sym typeface="Arial Narrow"/>
            </a:endParaRPr>
          </a:p>
          <a:p>
            <a:pPr marL="0" lvl="0" indent="0" algn="l" rtl="0">
              <a:spcBef>
                <a:spcPts val="1000"/>
              </a:spcBef>
              <a:spcAft>
                <a:spcPts val="0"/>
              </a:spcAft>
              <a:buNone/>
            </a:pPr>
            <a:r>
              <a:rPr lang="en-CA" sz="2400" b="1">
                <a:solidFill>
                  <a:srgbClr val="000000"/>
                </a:solidFill>
                <a:highlight>
                  <a:srgbClr val="FFFF00"/>
                </a:highlight>
                <a:latin typeface="Arial Narrow"/>
                <a:ea typeface="Arial Narrow"/>
                <a:cs typeface="Arial Narrow"/>
                <a:sym typeface="Arial Narrow"/>
              </a:rPr>
              <a:t>Chaque seconde</a:t>
            </a:r>
            <a:r>
              <a:rPr lang="en-CA" sz="2400">
                <a:solidFill>
                  <a:srgbClr val="000000"/>
                </a:solidFill>
                <a:latin typeface="Arial Narrow"/>
                <a:ea typeface="Arial Narrow"/>
                <a:cs typeface="Arial Narrow"/>
                <a:sym typeface="Arial Narrow"/>
              </a:rPr>
              <a:t>, une personne se déplace pour une raison liée à son environnement. </a:t>
            </a:r>
            <a:endParaRPr sz="2400">
              <a:solidFill>
                <a:srgbClr val="000000"/>
              </a:solidFill>
              <a:latin typeface="Arial Narrow"/>
              <a:ea typeface="Arial Narrow"/>
              <a:cs typeface="Arial Narrow"/>
              <a:sym typeface="Arial Narrow"/>
            </a:endParaRPr>
          </a:p>
          <a:p>
            <a:pPr marL="0" lvl="0" indent="0" algn="just" rtl="0">
              <a:spcBef>
                <a:spcPts val="1000"/>
              </a:spcBef>
              <a:spcAft>
                <a:spcPts val="0"/>
              </a:spcAft>
              <a:buNone/>
            </a:pPr>
            <a:r>
              <a:rPr lang="en-CA" sz="2400">
                <a:solidFill>
                  <a:srgbClr val="000000"/>
                </a:solidFill>
                <a:latin typeface="Arial Narrow"/>
                <a:ea typeface="Arial Narrow"/>
                <a:cs typeface="Arial Narrow"/>
                <a:sym typeface="Arial Narrow"/>
              </a:rPr>
              <a:t>À ce rythme, </a:t>
            </a:r>
            <a:r>
              <a:rPr lang="en-CA" sz="2400" b="1">
                <a:solidFill>
                  <a:srgbClr val="000000"/>
                </a:solidFill>
                <a:highlight>
                  <a:srgbClr val="FFFF00"/>
                </a:highlight>
                <a:latin typeface="Arial Narrow"/>
                <a:ea typeface="Arial Narrow"/>
                <a:cs typeface="Arial Narrow"/>
                <a:sym typeface="Arial Narrow"/>
              </a:rPr>
              <a:t>26,4 millions de personnes</a:t>
            </a:r>
            <a:r>
              <a:rPr lang="en-CA" sz="2400" b="1">
                <a:solidFill>
                  <a:srgbClr val="000000"/>
                </a:solidFill>
                <a:latin typeface="Arial Narrow"/>
                <a:ea typeface="Arial Narrow"/>
                <a:cs typeface="Arial Narrow"/>
                <a:sym typeface="Arial Narrow"/>
              </a:rPr>
              <a:t> </a:t>
            </a:r>
            <a:r>
              <a:rPr lang="en-CA" sz="2400">
                <a:solidFill>
                  <a:srgbClr val="000000"/>
                </a:solidFill>
                <a:latin typeface="Arial Narrow"/>
                <a:ea typeface="Arial Narrow"/>
                <a:cs typeface="Arial Narrow"/>
                <a:sym typeface="Arial Narrow"/>
              </a:rPr>
              <a:t>sont déplacées chaque année.</a:t>
            </a:r>
            <a:endParaRPr sz="2400">
              <a:solidFill>
                <a:srgbClr val="000000"/>
              </a:solidFill>
              <a:latin typeface="Arial Narrow"/>
              <a:ea typeface="Arial Narrow"/>
              <a:cs typeface="Arial Narrow"/>
              <a:sym typeface="Arial Narrow"/>
            </a:endParaRPr>
          </a:p>
          <a:p>
            <a:pPr marL="0" lvl="0" indent="0" algn="l" rtl="0">
              <a:spcBef>
                <a:spcPts val="1000"/>
              </a:spcBef>
              <a:spcAft>
                <a:spcPts val="0"/>
              </a:spcAft>
              <a:buNone/>
            </a:pPr>
            <a:r>
              <a:rPr lang="en-CA" sz="2400">
                <a:solidFill>
                  <a:srgbClr val="000000"/>
                </a:solidFill>
                <a:latin typeface="Arial Narrow"/>
                <a:ea typeface="Arial Narrow"/>
                <a:cs typeface="Arial Narrow"/>
                <a:sym typeface="Arial Narrow"/>
              </a:rPr>
              <a:t>Si nous ne faisons rien, on estime à </a:t>
            </a:r>
            <a:r>
              <a:rPr lang="en-CA" sz="2400" b="1">
                <a:solidFill>
                  <a:srgbClr val="000000"/>
                </a:solidFill>
                <a:highlight>
                  <a:srgbClr val="FFFF00"/>
                </a:highlight>
                <a:latin typeface="Arial Narrow"/>
                <a:ea typeface="Arial Narrow"/>
                <a:cs typeface="Arial Narrow"/>
                <a:sym typeface="Arial Narrow"/>
              </a:rPr>
              <a:t>143 millions de personnes</a:t>
            </a:r>
            <a:r>
              <a:rPr lang="en-CA" sz="2400">
                <a:solidFill>
                  <a:srgbClr val="000000"/>
                </a:solidFill>
                <a:highlight>
                  <a:srgbClr val="FFFF00"/>
                </a:highlight>
                <a:latin typeface="Arial Narrow"/>
                <a:ea typeface="Arial Narrow"/>
                <a:cs typeface="Arial Narrow"/>
                <a:sym typeface="Arial Narrow"/>
              </a:rPr>
              <a:t> </a:t>
            </a:r>
            <a:r>
              <a:rPr lang="en-CA" sz="2400">
                <a:solidFill>
                  <a:srgbClr val="000000"/>
                </a:solidFill>
                <a:latin typeface="Arial Narrow"/>
                <a:ea typeface="Arial Narrow"/>
                <a:cs typeface="Arial Narrow"/>
                <a:sym typeface="Arial Narrow"/>
              </a:rPr>
              <a:t>qui vont devoir quitter leur foyer d’ici 2050.</a:t>
            </a:r>
            <a:endParaRPr sz="2400">
              <a:solidFill>
                <a:srgbClr val="000000"/>
              </a:solidFill>
              <a:latin typeface="Arial Narrow"/>
              <a:ea typeface="Arial Narrow"/>
              <a:cs typeface="Arial Narrow"/>
              <a:sym typeface="Arial Narrow"/>
            </a:endParaRPr>
          </a:p>
          <a:p>
            <a:pPr marL="0" lvl="0" indent="0" algn="l" rtl="0">
              <a:spcBef>
                <a:spcPts val="1000"/>
              </a:spcBef>
              <a:spcAft>
                <a:spcPts val="0"/>
              </a:spcAft>
              <a:buNone/>
            </a:pPr>
            <a:r>
              <a:rPr lang="en-CA" sz="2400">
                <a:solidFill>
                  <a:srgbClr val="000000"/>
                </a:solidFill>
                <a:latin typeface="Arial Narrow"/>
                <a:ea typeface="Arial Narrow"/>
                <a:cs typeface="Arial Narrow"/>
                <a:sym typeface="Arial Narrow"/>
              </a:rPr>
              <a:t>Les réfugié.e.s climatiques ne sont pas reconnu.e.s ni protégé.e.s par la </a:t>
            </a:r>
            <a:r>
              <a:rPr lang="en-CA" sz="2400" b="1">
                <a:solidFill>
                  <a:srgbClr val="000000"/>
                </a:solidFill>
                <a:highlight>
                  <a:srgbClr val="FFFF00"/>
                </a:highlight>
                <a:latin typeface="Arial Narrow"/>
                <a:ea typeface="Arial Narrow"/>
                <a:cs typeface="Arial Narrow"/>
                <a:sym typeface="Arial Narrow"/>
              </a:rPr>
              <a:t>Convention des Nations unies relative au statut de réfugié de 1951. </a:t>
            </a:r>
            <a:endParaRPr sz="2400" b="1">
              <a:solidFill>
                <a:srgbClr val="000000"/>
              </a:solidFill>
              <a:highlight>
                <a:srgbClr val="FFFF00"/>
              </a:highlight>
              <a:latin typeface="Arial Narrow"/>
              <a:ea typeface="Arial Narrow"/>
              <a:cs typeface="Arial Narrow"/>
              <a:sym typeface="Arial Narrow"/>
            </a:endParaRPr>
          </a:p>
          <a:p>
            <a:pPr marL="0" lvl="0" indent="0" algn="l" rtl="0">
              <a:spcBef>
                <a:spcPts val="1000"/>
              </a:spcBef>
              <a:spcAft>
                <a:spcPts val="0"/>
              </a:spcAft>
              <a:buNone/>
            </a:pPr>
            <a:endParaRPr sz="2400" b="1">
              <a:solidFill>
                <a:srgbClr val="000000"/>
              </a:solidFill>
              <a:highlight>
                <a:srgbClr val="FFFF00"/>
              </a:highlight>
              <a:latin typeface="Arial Narrow"/>
              <a:ea typeface="Arial Narrow"/>
              <a:cs typeface="Arial Narrow"/>
              <a:sym typeface="Arial Narrow"/>
            </a:endParaRPr>
          </a:p>
          <a:p>
            <a:pPr marL="0" lvl="0" indent="0" algn="l" rtl="0">
              <a:spcBef>
                <a:spcPts val="1000"/>
              </a:spcBef>
              <a:spcAft>
                <a:spcPts val="0"/>
              </a:spcAft>
              <a:buNone/>
            </a:pPr>
            <a:endParaRPr sz="1200" b="1">
              <a:solidFill>
                <a:srgbClr val="000000"/>
              </a:solidFill>
              <a:latin typeface="Arial Narrow"/>
              <a:ea typeface="Arial Narrow"/>
              <a:cs typeface="Arial Narrow"/>
              <a:sym typeface="Arial Narrow"/>
            </a:endParaRPr>
          </a:p>
        </p:txBody>
      </p:sp>
      <p:pic>
        <p:nvPicPr>
          <p:cNvPr id="213" name="Google Shape;213;p23" descr="Exécu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87752" y="644950"/>
            <a:ext cx="1325679" cy="1325700"/>
          </a:xfrm>
          <a:prstGeom prst="rect">
            <a:avLst/>
          </a:prstGeom>
          <a:noFill/>
          <a:ln>
            <a:noFill/>
          </a:ln>
        </p:spPr>
      </p:pic>
      <p:pic>
        <p:nvPicPr>
          <p:cNvPr id="214" name="Google Shape;214;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56975" y="644950"/>
            <a:ext cx="2754724" cy="2754724"/>
          </a:xfrm>
          <a:prstGeom prst="rect">
            <a:avLst/>
          </a:prstGeom>
          <a:noFill/>
          <a:ln>
            <a:noFill/>
          </a:ln>
        </p:spPr>
      </p:pic>
      <p:pic>
        <p:nvPicPr>
          <p:cNvPr id="215" name="Google Shape;215;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40951" y="3156588"/>
            <a:ext cx="2102025" cy="2101950"/>
          </a:xfrm>
          <a:prstGeom prst="rect">
            <a:avLst/>
          </a:prstGeom>
          <a:noFill/>
          <a:ln>
            <a:noFill/>
          </a:ln>
        </p:spPr>
      </p:pic>
      <p:pic>
        <p:nvPicPr>
          <p:cNvPr id="216" name="Google Shape;216;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60692" y="4292477"/>
            <a:ext cx="1787050" cy="1787050"/>
          </a:xfrm>
          <a:prstGeom prst="rect">
            <a:avLst/>
          </a:prstGeom>
          <a:noFill/>
          <a:ln>
            <a:noFill/>
          </a:ln>
        </p:spPr>
      </p:pic>
      <p:sp>
        <p:nvSpPr>
          <p:cNvPr id="217" name="Google Shape;217;p23"/>
          <p:cNvSpPr txBox="1"/>
          <p:nvPr/>
        </p:nvSpPr>
        <p:spPr>
          <a:xfrm>
            <a:off x="113875" y="352600"/>
            <a:ext cx="5130000" cy="966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CA" sz="4000" b="1">
                <a:solidFill>
                  <a:schemeClr val="lt1"/>
                </a:solidFill>
                <a:highlight>
                  <a:schemeClr val="dk1"/>
                </a:highlight>
                <a:latin typeface="Arial Narrow"/>
                <a:ea typeface="Arial Narrow"/>
                <a:cs typeface="Arial Narrow"/>
                <a:sym typeface="Arial Narrow"/>
              </a:rPr>
              <a:t>La migration climatique</a:t>
            </a:r>
            <a:endParaRPr/>
          </a:p>
        </p:txBody>
      </p:sp>
      <p:sp>
        <p:nvSpPr>
          <p:cNvPr id="218" name="Google Shape;218;p23"/>
          <p:cNvSpPr/>
          <p:nvPr/>
        </p:nvSpPr>
        <p:spPr>
          <a:xfrm>
            <a:off x="5906252" y="3481422"/>
            <a:ext cx="1971424" cy="1777139"/>
          </a:xfrm>
          <a:custGeom>
            <a:avLst/>
            <a:gdLst/>
            <a:ahLst/>
            <a:cxnLst/>
            <a:rect l="l" t="t" r="r" b="b"/>
            <a:pathLst>
              <a:path w="1859834" h="1676546" extrusionOk="0">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23"/>
          <p:cNvSpPr/>
          <p:nvPr/>
        </p:nvSpPr>
        <p:spPr>
          <a:xfrm>
            <a:off x="8468502" y="4297435"/>
            <a:ext cx="1971424" cy="1777139"/>
          </a:xfrm>
          <a:custGeom>
            <a:avLst/>
            <a:gdLst/>
            <a:ahLst/>
            <a:cxnLst/>
            <a:rect l="l" t="t" r="r" b="b"/>
            <a:pathLst>
              <a:path w="1859834" h="1676546" extrusionOk="0">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23"/>
          <p:cNvSpPr/>
          <p:nvPr/>
        </p:nvSpPr>
        <p:spPr>
          <a:xfrm>
            <a:off x="7585416" y="375802"/>
            <a:ext cx="4297844" cy="4228948"/>
          </a:xfrm>
          <a:custGeom>
            <a:avLst/>
            <a:gdLst/>
            <a:ahLst/>
            <a:cxnLst/>
            <a:rect l="l" t="t" r="r" b="b"/>
            <a:pathLst>
              <a:path w="3293367" h="3240573" extrusionOk="0">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3"/>
          <p:cNvSpPr/>
          <p:nvPr/>
        </p:nvSpPr>
        <p:spPr>
          <a:xfrm>
            <a:off x="4827337" y="95674"/>
            <a:ext cx="2846496" cy="2424247"/>
          </a:xfrm>
          <a:custGeom>
            <a:avLst/>
            <a:gdLst/>
            <a:ahLst/>
            <a:cxnLst/>
            <a:rect l="l" t="t" r="r" b="b"/>
            <a:pathLst>
              <a:path w="3309879" h="2983688" extrusionOk="0">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p23"/>
          <p:cNvPicPr preferRelativeResize="0"/>
          <p:nvPr/>
        </p:nvPicPr>
        <p:blipFill rotWithShape="1">
          <a:blip r:embed="rId7"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24"/>
          <p:cNvSpPr/>
          <p:nvPr/>
        </p:nvSpPr>
        <p:spPr>
          <a:xfrm>
            <a:off x="3048"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4"/>
          <p:cNvSpPr/>
          <p:nvPr/>
        </p:nvSpPr>
        <p:spPr>
          <a:xfrm>
            <a:off x="0" y="0"/>
            <a:ext cx="4637005" cy="6858000"/>
          </a:xfrm>
          <a:custGeom>
            <a:avLst/>
            <a:gdLst/>
            <a:ahLst/>
            <a:cxnLst/>
            <a:rect l="l" t="t" r="r" b="b"/>
            <a:pathLst>
              <a:path w="4637005" h="6858000" extrusionOk="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24"/>
          <p:cNvSpPr txBox="1">
            <a:spLocks noGrp="1"/>
          </p:cNvSpPr>
          <p:nvPr>
            <p:ph type="title"/>
          </p:nvPr>
        </p:nvSpPr>
        <p:spPr>
          <a:xfrm>
            <a:off x="96225" y="203200"/>
            <a:ext cx="4458000" cy="283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40"/>
              <a:buFont typeface="Arial Narrow"/>
              <a:buNone/>
            </a:pPr>
            <a:r>
              <a:rPr lang="en-CA" sz="3440" b="1">
                <a:highlight>
                  <a:srgbClr val="FFFF00"/>
                </a:highlight>
                <a:latin typeface="Arial Narrow"/>
                <a:ea typeface="Arial Narrow"/>
                <a:cs typeface="Arial Narrow"/>
                <a:sym typeface="Arial Narrow"/>
              </a:rPr>
              <a:t>ÉTUDES DE CAS</a:t>
            </a:r>
            <a:br>
              <a:rPr lang="en-CA" sz="3440" b="1">
                <a:highlight>
                  <a:srgbClr val="FFFF00"/>
                </a:highlight>
                <a:latin typeface="Arial Narrow"/>
                <a:ea typeface="Arial Narrow"/>
                <a:cs typeface="Arial Narrow"/>
                <a:sym typeface="Arial Narrow"/>
              </a:rPr>
            </a:br>
            <a:r>
              <a:rPr lang="en-CA" sz="3440" b="1">
                <a:solidFill>
                  <a:schemeClr val="lt1"/>
                </a:solidFill>
                <a:highlight>
                  <a:srgbClr val="000000"/>
                </a:highlight>
                <a:latin typeface="Arial Narrow"/>
                <a:ea typeface="Arial Narrow"/>
                <a:cs typeface="Arial Narrow"/>
                <a:sym typeface="Arial Narrow"/>
              </a:rPr>
              <a:t>Six fois où les changements climatiques ont créé une situation d’injustice </a:t>
            </a:r>
            <a:br>
              <a:rPr lang="en-CA" sz="2720" b="1">
                <a:solidFill>
                  <a:schemeClr val="lt1"/>
                </a:solidFill>
                <a:highlight>
                  <a:srgbClr val="000000"/>
                </a:highlight>
                <a:latin typeface="Arial Narrow"/>
                <a:ea typeface="Arial Narrow"/>
                <a:cs typeface="Arial Narrow"/>
                <a:sym typeface="Arial Narrow"/>
              </a:rPr>
            </a:br>
            <a:endParaRPr sz="3440" b="1">
              <a:solidFill>
                <a:schemeClr val="lt1"/>
              </a:solidFill>
              <a:highlight>
                <a:srgbClr val="000000"/>
              </a:highlight>
              <a:latin typeface="Arial Narrow"/>
              <a:ea typeface="Arial Narrow"/>
              <a:cs typeface="Arial Narrow"/>
              <a:sym typeface="Arial Narrow"/>
            </a:endParaRPr>
          </a:p>
        </p:txBody>
      </p:sp>
      <p:sp>
        <p:nvSpPr>
          <p:cNvPr id="230" name="Google Shape;230;p24"/>
          <p:cNvSpPr/>
          <p:nvPr/>
        </p:nvSpPr>
        <p:spPr>
          <a:xfrm>
            <a:off x="5278945" y="958640"/>
            <a:ext cx="6269591" cy="4945244"/>
          </a:xfrm>
          <a:prstGeom prst="roundRect">
            <a:avLst>
              <a:gd name="adj" fmla="val 3513"/>
            </a:avLst>
          </a:prstGeom>
          <a:solidFill>
            <a:srgbClr val="FFFFFF"/>
          </a:solidFill>
          <a:ln w="158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p24" descr="Sticker Map monde - ArtsdesZifs"/>
          <p:cNvPicPr preferRelativeResize="0"/>
          <p:nvPr/>
        </p:nvPicPr>
        <p:blipFill rotWithShape="1">
          <a:blip r:embed="rId3" cstate="email">
            <a:alphaModFix/>
            <a:extLst>
              <a:ext uri="{28A0092B-C50C-407E-A947-70E740481C1C}">
                <a14:useLocalDpi xmlns:a14="http://schemas.microsoft.com/office/drawing/2010/main"/>
              </a:ext>
            </a:extLst>
          </a:blip>
          <a:srcRect l="2334"/>
          <a:stretch/>
        </p:blipFill>
        <p:spPr>
          <a:xfrm>
            <a:off x="5300362" y="1023563"/>
            <a:ext cx="6248174" cy="4798117"/>
          </a:xfrm>
          <a:prstGeom prst="rect">
            <a:avLst/>
          </a:prstGeom>
          <a:noFill/>
          <a:ln>
            <a:noFill/>
          </a:ln>
        </p:spPr>
      </p:pic>
      <p:pic>
        <p:nvPicPr>
          <p:cNvPr id="232" name="Google Shape;232;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62417" y="2578894"/>
            <a:ext cx="455454" cy="455454"/>
          </a:xfrm>
          <a:prstGeom prst="rect">
            <a:avLst/>
          </a:prstGeom>
          <a:noFill/>
          <a:ln>
            <a:noFill/>
          </a:ln>
        </p:spPr>
      </p:pic>
      <p:pic>
        <p:nvPicPr>
          <p:cNvPr id="233" name="Google Shape;233;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88400" y="3342640"/>
            <a:ext cx="455454" cy="455454"/>
          </a:xfrm>
          <a:prstGeom prst="rect">
            <a:avLst/>
          </a:prstGeom>
          <a:noFill/>
          <a:ln>
            <a:noFill/>
          </a:ln>
        </p:spPr>
      </p:pic>
      <p:pic>
        <p:nvPicPr>
          <p:cNvPr id="234" name="Google Shape;234;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00673" y="1945585"/>
            <a:ext cx="455454" cy="455454"/>
          </a:xfrm>
          <a:prstGeom prst="rect">
            <a:avLst/>
          </a:prstGeom>
          <a:noFill/>
          <a:ln>
            <a:noFill/>
          </a:ln>
        </p:spPr>
      </p:pic>
      <p:pic>
        <p:nvPicPr>
          <p:cNvPr id="235" name="Google Shape;235;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00678" y="2607384"/>
            <a:ext cx="455454" cy="455454"/>
          </a:xfrm>
          <a:prstGeom prst="rect">
            <a:avLst/>
          </a:prstGeom>
          <a:noFill/>
          <a:ln>
            <a:noFill/>
          </a:ln>
        </p:spPr>
      </p:pic>
      <p:pic>
        <p:nvPicPr>
          <p:cNvPr id="236" name="Google Shape;236;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93863" y="3708400"/>
            <a:ext cx="455454" cy="455454"/>
          </a:xfrm>
          <a:prstGeom prst="rect">
            <a:avLst/>
          </a:prstGeom>
          <a:noFill/>
          <a:ln>
            <a:noFill/>
          </a:ln>
        </p:spPr>
      </p:pic>
      <p:sp>
        <p:nvSpPr>
          <p:cNvPr id="237" name="Google Shape;237;p24"/>
          <p:cNvSpPr txBox="1"/>
          <p:nvPr/>
        </p:nvSpPr>
        <p:spPr>
          <a:xfrm>
            <a:off x="96225" y="2848075"/>
            <a:ext cx="4227900" cy="3055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Narrow"/>
              <a:ea typeface="Arial Narrow"/>
              <a:cs typeface="Arial Narrow"/>
              <a:sym typeface="Arial Narrow"/>
            </a:endParaRPr>
          </a:p>
          <a:p>
            <a:pPr marL="342900" marR="0" lvl="0" indent="-342900" algn="just" rtl="0">
              <a:lnSpc>
                <a:spcPct val="100000"/>
              </a:lnSpc>
              <a:spcBef>
                <a:spcPts val="0"/>
              </a:spcBef>
              <a:spcAft>
                <a:spcPts val="0"/>
              </a:spcAft>
              <a:buClr>
                <a:schemeClr val="dk1"/>
              </a:buClr>
              <a:buSzPts val="2300"/>
              <a:buFont typeface="Calibri"/>
              <a:buAutoNum type="arabicPeriod"/>
            </a:pPr>
            <a:r>
              <a:rPr lang="en-CA" sz="2300" b="0" i="0" u="none" strike="noStrike" cap="none">
                <a:solidFill>
                  <a:schemeClr val="dk1"/>
                </a:solidFill>
                <a:latin typeface="Arial Narrow"/>
                <a:ea typeface="Arial Narrow"/>
                <a:cs typeface="Arial Narrow"/>
                <a:sym typeface="Arial Narrow"/>
              </a:rPr>
              <a:t>Quelles sont les </a:t>
            </a:r>
            <a:r>
              <a:rPr lang="en-CA" sz="2300" b="1" i="0" u="none" strike="noStrike" cap="none">
                <a:solidFill>
                  <a:schemeClr val="dk1"/>
                </a:solidFill>
                <a:latin typeface="Arial Narrow"/>
                <a:ea typeface="Arial Narrow"/>
                <a:cs typeface="Arial Narrow"/>
                <a:sym typeface="Arial Narrow"/>
              </a:rPr>
              <a:t>violations des droits humains</a:t>
            </a:r>
            <a:r>
              <a:rPr lang="en-CA" sz="2300" b="0" i="0" u="none" strike="noStrike" cap="none">
                <a:solidFill>
                  <a:schemeClr val="dk1"/>
                </a:solidFill>
                <a:latin typeface="Arial Narrow"/>
                <a:ea typeface="Arial Narrow"/>
                <a:cs typeface="Arial Narrow"/>
                <a:sym typeface="Arial Narrow"/>
              </a:rPr>
              <a:t> et les </a:t>
            </a:r>
            <a:r>
              <a:rPr lang="en-CA" sz="2300" b="1" i="0" u="sng" strike="noStrike" cap="none">
                <a:solidFill>
                  <a:schemeClr val="dk1"/>
                </a:solidFill>
                <a:latin typeface="Arial Narrow"/>
                <a:ea typeface="Arial Narrow"/>
                <a:cs typeface="Arial Narrow"/>
                <a:sym typeface="Arial Narrow"/>
              </a:rPr>
              <a:t>injustices</a:t>
            </a:r>
            <a:r>
              <a:rPr lang="en-CA" sz="2300" b="0" i="0" u="none" strike="noStrike" cap="none">
                <a:solidFill>
                  <a:schemeClr val="dk1"/>
                </a:solidFill>
                <a:latin typeface="Arial Narrow"/>
                <a:ea typeface="Arial Narrow"/>
                <a:cs typeface="Arial Narrow"/>
                <a:sym typeface="Arial Narrow"/>
              </a:rPr>
              <a:t> liées à ces cas réels? </a:t>
            </a:r>
            <a:endParaRPr sz="17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Calibri"/>
              <a:buNone/>
            </a:pPr>
            <a:endParaRPr sz="2300" b="0" i="0" u="none" strike="noStrike" cap="none">
              <a:solidFill>
                <a:schemeClr val="dk1"/>
              </a:solidFill>
              <a:latin typeface="Arial Narrow"/>
              <a:ea typeface="Arial Narrow"/>
              <a:cs typeface="Arial Narrow"/>
              <a:sym typeface="Arial Narrow"/>
            </a:endParaRPr>
          </a:p>
          <a:p>
            <a:pPr marL="342900" marR="0" lvl="0" indent="-342900" algn="just" rtl="0">
              <a:lnSpc>
                <a:spcPct val="100000"/>
              </a:lnSpc>
              <a:spcBef>
                <a:spcPts val="0"/>
              </a:spcBef>
              <a:spcAft>
                <a:spcPts val="0"/>
              </a:spcAft>
              <a:buClr>
                <a:schemeClr val="dk1"/>
              </a:buClr>
              <a:buSzPts val="2300"/>
              <a:buFont typeface="Calibri"/>
              <a:buAutoNum type="arabicPeriod"/>
            </a:pPr>
            <a:r>
              <a:rPr lang="en-CA" sz="2300" b="0" i="0" u="none" strike="noStrike" cap="none">
                <a:solidFill>
                  <a:schemeClr val="dk1"/>
                </a:solidFill>
                <a:latin typeface="Arial Narrow"/>
                <a:ea typeface="Arial Narrow"/>
                <a:cs typeface="Arial Narrow"/>
                <a:sym typeface="Arial Narrow"/>
              </a:rPr>
              <a:t>Comment les États auraient pu intervenir pour </a:t>
            </a:r>
            <a:r>
              <a:rPr lang="en-CA" sz="2300" b="1" i="0" u="sng" strike="noStrike" cap="none">
                <a:solidFill>
                  <a:schemeClr val="dk1"/>
                </a:solidFill>
                <a:latin typeface="Arial Narrow"/>
                <a:ea typeface="Arial Narrow"/>
                <a:cs typeface="Arial Narrow"/>
                <a:sym typeface="Arial Narrow"/>
              </a:rPr>
              <a:t>prévenir</a:t>
            </a:r>
            <a:r>
              <a:rPr lang="en-CA" sz="2300" b="0" i="0" u="none" strike="noStrike" cap="none">
                <a:solidFill>
                  <a:schemeClr val="dk1"/>
                </a:solidFill>
                <a:latin typeface="Arial Narrow"/>
                <a:ea typeface="Arial Narrow"/>
                <a:cs typeface="Arial Narrow"/>
                <a:sym typeface="Arial Narrow"/>
              </a:rPr>
              <a:t> ces injustices?</a:t>
            </a:r>
            <a:endParaRPr sz="1700" b="0" i="0" u="none" strike="noStrike" cap="none">
              <a:solidFill>
                <a:srgbClr val="000000"/>
              </a:solidFill>
              <a:latin typeface="Arial"/>
              <a:ea typeface="Arial"/>
              <a:cs typeface="Arial"/>
              <a:sym typeface="Arial"/>
            </a:endParaRPr>
          </a:p>
        </p:txBody>
      </p:sp>
      <p:sp>
        <p:nvSpPr>
          <p:cNvPr id="238" name="Google Shape;238;p24"/>
          <p:cNvSpPr txBox="1"/>
          <p:nvPr/>
        </p:nvSpPr>
        <p:spPr>
          <a:xfrm>
            <a:off x="6420086" y="2900446"/>
            <a:ext cx="137211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lt1"/>
                </a:solidFill>
                <a:highlight>
                  <a:srgbClr val="000000"/>
                </a:highlight>
                <a:latin typeface="Arial Narrow"/>
                <a:ea typeface="Arial Narrow"/>
                <a:cs typeface="Arial Narrow"/>
                <a:sym typeface="Arial Narrow"/>
              </a:rPr>
              <a:t>Île de Jean Charles, </a:t>
            </a:r>
            <a:r>
              <a:rPr lang="en-CA" sz="1200">
                <a:solidFill>
                  <a:schemeClr val="lt1"/>
                </a:solidFill>
                <a:highlight>
                  <a:srgbClr val="000000"/>
                </a:highlight>
                <a:latin typeface="Arial Narrow"/>
                <a:ea typeface="Arial Narrow"/>
                <a:cs typeface="Arial Narrow"/>
                <a:sym typeface="Arial Narrow"/>
              </a:rPr>
              <a:t>États-unis</a:t>
            </a:r>
            <a:endParaRPr sz="1200" b="0" i="0" u="none" strike="noStrike" cap="none">
              <a:solidFill>
                <a:schemeClr val="lt1"/>
              </a:solidFill>
              <a:highlight>
                <a:srgbClr val="000000"/>
              </a:highlight>
              <a:latin typeface="Calibri"/>
              <a:ea typeface="Calibri"/>
              <a:cs typeface="Calibri"/>
              <a:sym typeface="Calibri"/>
            </a:endParaRPr>
          </a:p>
        </p:txBody>
      </p:sp>
      <p:sp>
        <p:nvSpPr>
          <p:cNvPr id="239" name="Google Shape;239;p24"/>
          <p:cNvSpPr/>
          <p:nvPr/>
        </p:nvSpPr>
        <p:spPr>
          <a:xfrm>
            <a:off x="8949849" y="3705297"/>
            <a:ext cx="1130694" cy="285912"/>
          </a:xfrm>
          <a:prstGeom prst="rect">
            <a:avLst/>
          </a:prstGeom>
          <a:noFill/>
          <a:ln>
            <a:noFill/>
          </a:ln>
        </p:spPr>
        <p:txBody>
          <a:bodyPr spcFirstLastPara="1" wrap="square" lIns="91425" tIns="45700" rIns="91425" bIns="45700" anchor="t" anchorCtr="0">
            <a:noAutofit/>
          </a:bodyPr>
          <a:lstStyle/>
          <a:p>
            <a:pPr marL="57150" marR="0" lvl="0" indent="0" algn="l" rtl="0">
              <a:lnSpc>
                <a:spcPct val="115000"/>
              </a:lnSpc>
              <a:spcBef>
                <a:spcPts val="0"/>
              </a:spcBef>
              <a:spcAft>
                <a:spcPts val="0"/>
              </a:spcAft>
              <a:buClr>
                <a:srgbClr val="000000"/>
              </a:buClr>
              <a:buSzPts val="1200"/>
              <a:buFont typeface="Arial"/>
              <a:buNone/>
            </a:pPr>
            <a:r>
              <a:rPr lang="en-CA" sz="1200" b="0" i="0" u="none" strike="noStrike" cap="none">
                <a:solidFill>
                  <a:schemeClr val="lt1"/>
                </a:solidFill>
                <a:highlight>
                  <a:srgbClr val="000000"/>
                </a:highlight>
                <a:latin typeface="Arial Narrow"/>
                <a:ea typeface="Arial Narrow"/>
                <a:cs typeface="Arial Narrow"/>
                <a:sym typeface="Arial Narrow"/>
              </a:rPr>
              <a:t>Turkana, Kenya</a:t>
            </a:r>
            <a:endParaRPr sz="1400" b="0" i="0" u="none" strike="noStrike" cap="none">
              <a:solidFill>
                <a:srgbClr val="000000"/>
              </a:solidFill>
              <a:latin typeface="Arial"/>
              <a:ea typeface="Arial"/>
              <a:cs typeface="Arial"/>
              <a:sym typeface="Arial"/>
            </a:endParaRPr>
          </a:p>
        </p:txBody>
      </p:sp>
      <p:sp>
        <p:nvSpPr>
          <p:cNvPr id="240" name="Google Shape;240;p24"/>
          <p:cNvSpPr/>
          <p:nvPr/>
        </p:nvSpPr>
        <p:spPr>
          <a:xfrm>
            <a:off x="5599859" y="1481822"/>
            <a:ext cx="1125116" cy="28591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4"/>
          <p:cNvSpPr/>
          <p:nvPr/>
        </p:nvSpPr>
        <p:spPr>
          <a:xfrm>
            <a:off x="5172564" y="2934846"/>
            <a:ext cx="1103890" cy="498278"/>
          </a:xfrm>
          <a:prstGeom prst="rect">
            <a:avLst/>
          </a:prstGeom>
          <a:noFill/>
          <a:ln>
            <a:noFill/>
          </a:ln>
        </p:spPr>
        <p:txBody>
          <a:bodyPr spcFirstLastPara="1" wrap="square" lIns="91425" tIns="45700" rIns="91425" bIns="45700" anchor="t" anchorCtr="0">
            <a:noAutofit/>
          </a:bodyPr>
          <a:lstStyle/>
          <a:p>
            <a:pPr marL="57150" marR="0" lvl="0" indent="0" algn="l" rtl="0">
              <a:lnSpc>
                <a:spcPct val="115000"/>
              </a:lnSpc>
              <a:spcBef>
                <a:spcPts val="0"/>
              </a:spcBef>
              <a:spcAft>
                <a:spcPts val="0"/>
              </a:spcAft>
              <a:buClr>
                <a:srgbClr val="000000"/>
              </a:buClr>
              <a:buSzPts val="1200"/>
              <a:buFont typeface="Arial"/>
              <a:buNone/>
            </a:pPr>
            <a:r>
              <a:rPr lang="en-CA" sz="1200" b="0" i="0" u="none" strike="noStrike" cap="none">
                <a:solidFill>
                  <a:schemeClr val="lt1"/>
                </a:solidFill>
                <a:highlight>
                  <a:srgbClr val="000000"/>
                </a:highlight>
                <a:latin typeface="Arial Narrow"/>
                <a:ea typeface="Arial Narrow"/>
                <a:cs typeface="Arial Narrow"/>
                <a:sym typeface="Arial Narrow"/>
              </a:rPr>
              <a:t>La côte du Golf du Mexique</a:t>
            </a:r>
            <a:endParaRPr sz="1200" b="0" i="0" u="none" strike="noStrike" cap="none">
              <a:solidFill>
                <a:schemeClr val="lt1"/>
              </a:solidFill>
              <a:highlight>
                <a:srgbClr val="000000"/>
              </a:highlight>
              <a:latin typeface="Arial Narrow"/>
              <a:ea typeface="Arial Narrow"/>
              <a:cs typeface="Arial Narrow"/>
              <a:sym typeface="Arial Narrow"/>
            </a:endParaRPr>
          </a:p>
        </p:txBody>
      </p:sp>
      <p:sp>
        <p:nvSpPr>
          <p:cNvPr id="242" name="Google Shape;242;p24"/>
          <p:cNvSpPr/>
          <p:nvPr/>
        </p:nvSpPr>
        <p:spPr>
          <a:xfrm>
            <a:off x="10316350" y="3439370"/>
            <a:ext cx="1212191" cy="285912"/>
          </a:xfrm>
          <a:prstGeom prst="rect">
            <a:avLst/>
          </a:prstGeom>
          <a:noFill/>
          <a:ln>
            <a:noFill/>
          </a:ln>
        </p:spPr>
        <p:txBody>
          <a:bodyPr spcFirstLastPara="1" wrap="square" lIns="91425" tIns="45700" rIns="91425" bIns="45700" anchor="t" anchorCtr="0">
            <a:noAutofit/>
          </a:bodyPr>
          <a:lstStyle/>
          <a:p>
            <a:pPr marL="57150" marR="0" lvl="0" indent="0" algn="l" rtl="0">
              <a:lnSpc>
                <a:spcPct val="115000"/>
              </a:lnSpc>
              <a:spcBef>
                <a:spcPts val="0"/>
              </a:spcBef>
              <a:spcAft>
                <a:spcPts val="0"/>
              </a:spcAft>
              <a:buClr>
                <a:srgbClr val="000000"/>
              </a:buClr>
              <a:buSzPts val="1200"/>
              <a:buFont typeface="Arial"/>
              <a:buNone/>
            </a:pPr>
            <a:r>
              <a:rPr lang="en-CA" sz="1200" b="0" i="0" u="none" strike="noStrike" cap="none">
                <a:solidFill>
                  <a:schemeClr val="lt1"/>
                </a:solidFill>
                <a:highlight>
                  <a:srgbClr val="000000"/>
                </a:highlight>
                <a:latin typeface="Arial Narrow"/>
                <a:ea typeface="Arial Narrow"/>
                <a:cs typeface="Arial Narrow"/>
                <a:sym typeface="Arial Narrow"/>
              </a:rPr>
              <a:t>Les Îles Salomon</a:t>
            </a:r>
            <a:endParaRPr sz="1400" b="0" i="0" u="none" strike="noStrike" cap="none">
              <a:solidFill>
                <a:srgbClr val="000000"/>
              </a:solidFill>
              <a:latin typeface="Arial"/>
              <a:ea typeface="Arial"/>
              <a:cs typeface="Arial"/>
              <a:sym typeface="Arial"/>
            </a:endParaRPr>
          </a:p>
        </p:txBody>
      </p:sp>
      <p:pic>
        <p:nvPicPr>
          <p:cNvPr id="243" name="Google Shape;243;p24"/>
          <p:cNvPicPr preferRelativeResize="0"/>
          <p:nvPr/>
        </p:nvPicPr>
        <p:blipFill rotWithShape="1">
          <a:blip r:embed="rId5" cstate="email">
            <a:alphaModFix amt="57000"/>
            <a:extLst>
              <a:ext uri="{28A0092B-C50C-407E-A947-70E740481C1C}">
                <a14:useLocalDpi xmlns:a14="http://schemas.microsoft.com/office/drawing/2010/main"/>
              </a:ext>
            </a:extLst>
          </a:blip>
          <a:srcRect/>
          <a:stretch/>
        </p:blipFill>
        <p:spPr>
          <a:xfrm>
            <a:off x="10626811" y="6079523"/>
            <a:ext cx="1392196" cy="634725"/>
          </a:xfrm>
          <a:prstGeom prst="rect">
            <a:avLst/>
          </a:prstGeom>
          <a:noFill/>
          <a:ln>
            <a:noFill/>
          </a:ln>
        </p:spPr>
      </p:pic>
      <p:pic>
        <p:nvPicPr>
          <p:cNvPr id="244" name="Google Shape;244;p24" descr="Marqu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8525" y="3342640"/>
            <a:ext cx="455454" cy="455454"/>
          </a:xfrm>
          <a:prstGeom prst="rect">
            <a:avLst/>
          </a:prstGeom>
          <a:noFill/>
          <a:ln>
            <a:noFill/>
          </a:ln>
        </p:spPr>
      </p:pic>
      <p:sp>
        <p:nvSpPr>
          <p:cNvPr id="245" name="Google Shape;245;p24"/>
          <p:cNvSpPr txBox="1"/>
          <p:nvPr/>
        </p:nvSpPr>
        <p:spPr>
          <a:xfrm>
            <a:off x="152400" y="15240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246" name="Google Shape;246;p24"/>
          <p:cNvSpPr txBox="1"/>
          <p:nvPr/>
        </p:nvSpPr>
        <p:spPr>
          <a:xfrm>
            <a:off x="5567850" y="3705300"/>
            <a:ext cx="1644600" cy="285900"/>
          </a:xfrm>
          <a:prstGeom prst="rect">
            <a:avLst/>
          </a:prstGeom>
          <a:noFill/>
          <a:ln>
            <a:noFill/>
          </a:ln>
        </p:spPr>
        <p:txBody>
          <a:bodyPr spcFirstLastPara="1" wrap="square" lIns="91425" tIns="91425" rIns="91425" bIns="91425" anchor="t" anchorCtr="0">
            <a:noAutofit/>
          </a:bodyPr>
          <a:lstStyle/>
          <a:p>
            <a:pPr marL="57150" lvl="0" indent="0" algn="l" rtl="0">
              <a:lnSpc>
                <a:spcPct val="115000"/>
              </a:lnSpc>
              <a:spcBef>
                <a:spcPts val="0"/>
              </a:spcBef>
              <a:spcAft>
                <a:spcPts val="0"/>
              </a:spcAft>
              <a:buNone/>
            </a:pPr>
            <a:r>
              <a:rPr lang="en-CA" sz="1200">
                <a:solidFill>
                  <a:schemeClr val="lt1"/>
                </a:solidFill>
                <a:highlight>
                  <a:schemeClr val="dk1"/>
                </a:highlight>
                <a:latin typeface="Arial Narrow"/>
                <a:ea typeface="Arial Narrow"/>
                <a:cs typeface="Arial Narrow"/>
                <a:sym typeface="Arial Narrow"/>
              </a:rPr>
              <a:t>Putumayo, Colombie</a:t>
            </a:r>
            <a:endParaRPr>
              <a:latin typeface="Calibri"/>
              <a:ea typeface="Calibri"/>
              <a:cs typeface="Calibri"/>
              <a:sym typeface="Calibri"/>
            </a:endParaRPr>
          </a:p>
        </p:txBody>
      </p:sp>
      <p:sp>
        <p:nvSpPr>
          <p:cNvPr id="247" name="Google Shape;247;p24"/>
          <p:cNvSpPr txBox="1"/>
          <p:nvPr/>
        </p:nvSpPr>
        <p:spPr>
          <a:xfrm>
            <a:off x="6283838" y="2030363"/>
            <a:ext cx="1644600" cy="285900"/>
          </a:xfrm>
          <a:prstGeom prst="rect">
            <a:avLst/>
          </a:prstGeom>
          <a:noFill/>
          <a:ln>
            <a:noFill/>
          </a:ln>
        </p:spPr>
        <p:txBody>
          <a:bodyPr spcFirstLastPara="1" wrap="square" lIns="91425" tIns="91425" rIns="91425" bIns="91425" anchor="t" anchorCtr="0">
            <a:noAutofit/>
          </a:bodyPr>
          <a:lstStyle/>
          <a:p>
            <a:pPr marL="57150" lvl="0" indent="0" algn="l" rtl="0">
              <a:lnSpc>
                <a:spcPct val="115000"/>
              </a:lnSpc>
              <a:spcBef>
                <a:spcPts val="0"/>
              </a:spcBef>
              <a:spcAft>
                <a:spcPts val="0"/>
              </a:spcAft>
              <a:buClr>
                <a:schemeClr val="dk1"/>
              </a:buClr>
              <a:buSzPts val="1100"/>
              <a:buFont typeface="Arial"/>
              <a:buNone/>
            </a:pPr>
            <a:r>
              <a:rPr lang="en-CA" sz="1200">
                <a:solidFill>
                  <a:schemeClr val="lt1"/>
                </a:solidFill>
                <a:highlight>
                  <a:schemeClr val="dk1"/>
                </a:highlight>
                <a:latin typeface="Arial Narrow"/>
                <a:ea typeface="Arial Narrow"/>
                <a:cs typeface="Arial Narrow"/>
                <a:sym typeface="Arial Narrow"/>
              </a:rPr>
              <a:t>Fort McMurray, Canada</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8F74440C68BD428D121EBDBE703083" ma:contentTypeVersion="13" ma:contentTypeDescription="Create a new document." ma:contentTypeScope="" ma:versionID="1f4eea953182f63068f219fd75cb9529">
  <xsd:schema xmlns:xsd="http://www.w3.org/2001/XMLSchema" xmlns:xs="http://www.w3.org/2001/XMLSchema" xmlns:p="http://schemas.microsoft.com/office/2006/metadata/properties" xmlns:ns2="40a4dd84-5f9c-4168-8bfd-51b40261616f" xmlns:ns3="060817af-411d-464f-884e-ca21f829da4d" targetNamespace="http://schemas.microsoft.com/office/2006/metadata/properties" ma:root="true" ma:fieldsID="6f6b6d59ded0bd390ca114f7b14863af" ns2:_="" ns3:_="">
    <xsd:import namespace="40a4dd84-5f9c-4168-8bfd-51b40261616f"/>
    <xsd:import namespace="060817af-411d-464f-884e-ca21f829da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4dd84-5f9c-4168-8bfd-51b402616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817af-411d-464f-884e-ca21f829da4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F5B13-7331-4CE3-BFE7-A40DA9A1D3F5}">
  <ds:schemaRefs>
    <ds:schemaRef ds:uri="http://schemas.microsoft.com/sharepoint/v3/contenttype/forms"/>
  </ds:schemaRefs>
</ds:datastoreItem>
</file>

<file path=customXml/itemProps2.xml><?xml version="1.0" encoding="utf-8"?>
<ds:datastoreItem xmlns:ds="http://schemas.openxmlformats.org/officeDocument/2006/customXml" ds:itemID="{1F5A4883-4E35-4B25-B88A-C7B993FBB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4dd84-5f9c-4168-8bfd-51b40261616f"/>
    <ds:schemaRef ds:uri="060817af-411d-464f-884e-ca21f829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D1FBC9-4DF3-496B-876F-C3D2E2623C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TotalTime>
  <Words>1028</Words>
  <Application>Microsoft Macintosh PowerPoint</Application>
  <PresentationFormat>Grand écran</PresentationFormat>
  <Paragraphs>129</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17</vt:i4>
      </vt:variant>
    </vt:vector>
  </HeadingPairs>
  <TitlesOfParts>
    <vt:vector size="22" baseType="lpstr">
      <vt:lpstr>Calibri</vt:lpstr>
      <vt:lpstr>Arial</vt:lpstr>
      <vt:lpstr>Arial Narrow</vt:lpstr>
      <vt:lpstr>Thème Office</vt:lpstr>
      <vt:lpstr>Thème Office</vt:lpstr>
      <vt:lpstr>Présentation PowerPoint</vt:lpstr>
      <vt:lpstr>Présentation PowerPoint</vt:lpstr>
      <vt:lpstr>Présentation PowerPoint</vt:lpstr>
      <vt:lpstr>LES CHANGEMENTS CLIMATIQUES… Une prise en compte internationale </vt:lpstr>
      <vt:lpstr>QUEL EST MON AVIS?</vt:lpstr>
      <vt:lpstr>Présentation PowerPoint</vt:lpstr>
      <vt:lpstr>Présentation PowerPoint</vt:lpstr>
      <vt:lpstr>Présentation PowerPoint</vt:lpstr>
      <vt:lpstr>ÉTUDES DE CAS Six fois où les changements climatiques ont créé une situation d’injustice  </vt:lpstr>
      <vt:lpstr>Droits humains et changements climatiques  LA JUSTICE CLIMATIQUE… C’EST QUOI?</vt:lpstr>
      <vt:lpstr>Présentation PowerPoint</vt:lpstr>
      <vt:lpstr>Présentation PowerPoint</vt:lpstr>
      <vt:lpstr>Présentation PowerPoint</vt:lpstr>
      <vt:lpstr>Présentation PowerPoint</vt:lpstr>
      <vt:lpstr>Présentation PowerPoint</vt:lpstr>
      <vt:lpstr>Présentation PowerPoint</vt:lpstr>
      <vt:lpstr>Engage-toi avec Amnistie internationale! SUIS-NOUS!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Perrine Cure</cp:lastModifiedBy>
  <cp:revision>15</cp:revision>
  <dcterms:modified xsi:type="dcterms:W3CDTF">2021-09-01T13:59:30Z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0x010100FA8F74440C68BD428D121EBDBE703083</vt:lpwstr>
  </property>
</Properties>
</file>