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4"/>
    <p:sldMasterId id="2147483660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embeddedFontLst>
    <p:embeddedFont>
      <p:font typeface="Arial Narrow" panose="020B0604020202020204" pitchFamily="34" charset="0"/>
      <p:regular r:id="rId28"/>
      <p:bold r:id="rId28"/>
      <p:italic r:id="rId28"/>
      <p:boldItalic r:id="rId28"/>
    </p:embeddedFont>
    <p:embeddedFont>
      <p:font typeface="Calibri" panose="020F0502020204030204" pitchFamily="34" charset="0"/>
      <p:regular r:id="rId28"/>
      <p:bold r:id="rId28"/>
      <p:italic r:id="rId28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c1jAwb3ANp1sMkwtaOOR75wwt1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sa Berry Méndez" initials="" lastIdx="3" clrIdx="0"/>
  <p:cmAuthor id="1" name="Perrine Curé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NULL"/><Relationship Id="rId36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7f6eb44c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7f6eb44c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6b935bd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6b935bd8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*Les réfugiés sont inclus dans ce chiffre.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principaux pays d’origine sont: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Syrie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Vénézuela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Afghanistan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Soudan du Sud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Myanmar (Birmanie)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Somalie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République démocratique du Congo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Soudan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Irak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République centrafricaine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principaux pays d'accueil sont: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Turquie (3,6 millions)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Colombie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Allemagne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Pakistan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Ouganda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États-unis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Soudan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Iran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Liban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Pérou (cf Vénézuela)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6b935bd8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6b935bd8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Si le lien de la vidéo ne marche pas, vous pouvez la visionner sur </a:t>
            </a:r>
            <a:r>
              <a:rPr lang="fr-CA" dirty="0" err="1"/>
              <a:t>Youtube</a:t>
            </a:r>
            <a:r>
              <a:rPr lang="fr-CA" dirty="0"/>
              <a:t>: https://</a:t>
            </a:r>
            <a:r>
              <a:rPr lang="fr-CA" dirty="0" err="1"/>
              <a:t>www.youtube.com</a:t>
            </a:r>
            <a:r>
              <a:rPr lang="fr-CA" dirty="0"/>
              <a:t>/</a:t>
            </a:r>
            <a:r>
              <a:rPr lang="fr-CA" dirty="0" err="1"/>
              <a:t>watch?v</a:t>
            </a:r>
            <a:r>
              <a:rPr lang="fr-CA"/>
              <a:t>=8Frd04MEl3k&amp;t=3s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7f6eb44c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7f6eb44c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6b935bd8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6b935bd80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6b935bd80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6b935bd80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7f6eb44c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7f6eb44c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b2413b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b2413b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c2837a0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c2837a0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7f6eb44c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7f6eb44c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7f6eb44c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7f6eb44c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>
            <a:spLocks noGrp="1"/>
          </p:cNvSpPr>
          <p:nvPr>
            <p:ph type="ctrTitle"/>
          </p:nvPr>
        </p:nvSpPr>
        <p:spPr>
          <a:xfrm>
            <a:off x="152400" y="4114799"/>
            <a:ext cx="5257800" cy="186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ubTitle" idx="1"/>
          </p:nvPr>
        </p:nvSpPr>
        <p:spPr>
          <a:xfrm>
            <a:off x="152400" y="3137647"/>
            <a:ext cx="5257800" cy="97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0" y="13652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 rot="-5400000">
            <a:off x="2192289" y="-730204"/>
            <a:ext cx="4490478" cy="887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 rot="-5400000">
            <a:off x="-2117865" y="2249349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 rot="-5400000">
            <a:off x="2447479" y="-344321"/>
            <a:ext cx="5811838" cy="715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6b935bd80_0_359"/>
          <p:cNvSpPr txBox="1">
            <a:spLocks noGrp="1"/>
          </p:cNvSpPr>
          <p:nvPr>
            <p:ph type="ctrTitle"/>
          </p:nvPr>
        </p:nvSpPr>
        <p:spPr>
          <a:xfrm>
            <a:off x="152400" y="4114799"/>
            <a:ext cx="52578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86b935bd80_0_359"/>
          <p:cNvSpPr txBox="1">
            <a:spLocks noGrp="1"/>
          </p:cNvSpPr>
          <p:nvPr>
            <p:ph type="subTitle" idx="1"/>
          </p:nvPr>
        </p:nvSpPr>
        <p:spPr>
          <a:xfrm>
            <a:off x="152400" y="3137647"/>
            <a:ext cx="52578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6b935bd80_0_362"/>
          <p:cNvSpPr txBox="1">
            <a:spLocks noGrp="1"/>
          </p:cNvSpPr>
          <p:nvPr>
            <p:ph type="title"/>
          </p:nvPr>
        </p:nvSpPr>
        <p:spPr>
          <a:xfrm>
            <a:off x="84746" y="754103"/>
            <a:ext cx="788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Narrow"/>
              <a:buNone/>
              <a:defRPr sz="4000" b="1" i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86b935bd80_0_362"/>
          <p:cNvSpPr txBox="1">
            <a:spLocks noGrp="1"/>
          </p:cNvSpPr>
          <p:nvPr>
            <p:ph type="body" idx="1"/>
          </p:nvPr>
        </p:nvSpPr>
        <p:spPr>
          <a:xfrm>
            <a:off x="84746" y="1785259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g86b935bd80_0_362"/>
          <p:cNvSpPr txBox="1"/>
          <p:nvPr/>
        </p:nvSpPr>
        <p:spPr>
          <a:xfrm>
            <a:off x="84746" y="169022"/>
            <a:ext cx="225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6b935bd80_0_3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86b935bd80_0_3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86b935bd80_0_366"/>
          <p:cNvSpPr txBox="1"/>
          <p:nvPr/>
        </p:nvSpPr>
        <p:spPr>
          <a:xfrm>
            <a:off x="0" y="4132728"/>
            <a:ext cx="52578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</a:pPr>
            <a:r>
              <a:rPr lang="en-US" sz="6000" b="1" i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MODIFIER LE STYLE DU TITRE</a:t>
            </a:r>
            <a:endParaRPr sz="6000" b="1" i="0">
              <a:solidFill>
                <a:schemeClr val="dk1"/>
              </a:solidFill>
              <a:highlight>
                <a:srgbClr val="FFFF00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" name="Google Shape;81;g86b935bd80_0_366"/>
          <p:cNvSpPr txBox="1">
            <a:spLocks noGrp="1"/>
          </p:cNvSpPr>
          <p:nvPr>
            <p:ph type="subTitle" idx="1"/>
          </p:nvPr>
        </p:nvSpPr>
        <p:spPr>
          <a:xfrm>
            <a:off x="0" y="3281082"/>
            <a:ext cx="54864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6b935bd80_0_371"/>
          <p:cNvSpPr txBox="1">
            <a:spLocks noGrp="1"/>
          </p:cNvSpPr>
          <p:nvPr>
            <p:ph type="title"/>
          </p:nvPr>
        </p:nvSpPr>
        <p:spPr>
          <a:xfrm>
            <a:off x="0" y="45271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86b935bd80_0_371"/>
          <p:cNvSpPr txBox="1">
            <a:spLocks noGrp="1"/>
          </p:cNvSpPr>
          <p:nvPr>
            <p:ph type="body" idx="1"/>
          </p:nvPr>
        </p:nvSpPr>
        <p:spPr>
          <a:xfrm>
            <a:off x="-1819" y="1825625"/>
            <a:ext cx="4140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i="0"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86b935bd80_0_371"/>
          <p:cNvSpPr txBox="1">
            <a:spLocks noGrp="1"/>
          </p:cNvSpPr>
          <p:nvPr>
            <p:ph type="body" idx="2"/>
          </p:nvPr>
        </p:nvSpPr>
        <p:spPr>
          <a:xfrm>
            <a:off x="4572000" y="1825625"/>
            <a:ext cx="4140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g86b935bd80_0_3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86b935bd80_0_3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6b935bd80_0_377"/>
          <p:cNvSpPr txBox="1">
            <a:spLocks noGrp="1"/>
          </p:cNvSpPr>
          <p:nvPr>
            <p:ph type="title"/>
          </p:nvPr>
        </p:nvSpPr>
        <p:spPr>
          <a:xfrm>
            <a:off x="0" y="43338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86b935bd80_0_37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g86b935bd80_0_37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86b935bd80_0_37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g86b935bd80_0_37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86b935bd80_0_3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g86b935bd80_0_3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b935bd80_0_385"/>
          <p:cNvSpPr txBox="1">
            <a:spLocks noGrp="1"/>
          </p:cNvSpPr>
          <p:nvPr>
            <p:ph type="title"/>
          </p:nvPr>
        </p:nvSpPr>
        <p:spPr>
          <a:xfrm>
            <a:off x="0" y="43030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86b935bd80_0_3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g86b935bd80_0_38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6b935bd80_0_38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86b935bd80_0_38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6b935bd80_0_39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86b935bd80_0_392"/>
          <p:cNvSpPr txBox="1">
            <a:spLocks noGrp="1"/>
          </p:cNvSpPr>
          <p:nvPr>
            <p:ph type="body" idx="1"/>
          </p:nvPr>
        </p:nvSpPr>
        <p:spPr>
          <a:xfrm>
            <a:off x="3800475" y="992187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" name="Google Shape;106;g86b935bd80_0_392"/>
          <p:cNvSpPr txBox="1">
            <a:spLocks noGrp="1"/>
          </p:cNvSpPr>
          <p:nvPr>
            <p:ph type="body" idx="2"/>
          </p:nvPr>
        </p:nvSpPr>
        <p:spPr>
          <a:xfrm>
            <a:off x="0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g86b935bd80_0_39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g86b935bd80_0_3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0" y="43030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6b935bd80_0_398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6b935bd80_0_39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g86b935bd80_0_398"/>
          <p:cNvSpPr txBox="1">
            <a:spLocks noGrp="1"/>
          </p:cNvSpPr>
          <p:nvPr>
            <p:ph type="body" idx="1"/>
          </p:nvPr>
        </p:nvSpPr>
        <p:spPr>
          <a:xfrm>
            <a:off x="0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g86b935bd80_0_39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86b935bd80_0_39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6b935bd80_0_404"/>
          <p:cNvSpPr txBox="1">
            <a:spLocks noGrp="1"/>
          </p:cNvSpPr>
          <p:nvPr>
            <p:ph type="title"/>
          </p:nvPr>
        </p:nvSpPr>
        <p:spPr>
          <a:xfrm>
            <a:off x="0" y="13652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86b935bd80_0_404"/>
          <p:cNvSpPr txBox="1">
            <a:spLocks noGrp="1"/>
          </p:cNvSpPr>
          <p:nvPr>
            <p:ph type="body" idx="1"/>
          </p:nvPr>
        </p:nvSpPr>
        <p:spPr>
          <a:xfrm rot="-5400000">
            <a:off x="2192399" y="-730235"/>
            <a:ext cx="4490400" cy="8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86b935bd80_0_40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g86b935bd80_0_40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b935bd80_0_409"/>
          <p:cNvSpPr txBox="1">
            <a:spLocks noGrp="1"/>
          </p:cNvSpPr>
          <p:nvPr>
            <p:ph type="title"/>
          </p:nvPr>
        </p:nvSpPr>
        <p:spPr>
          <a:xfrm rot="-5400000">
            <a:off x="-2117934" y="224935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86b935bd80_0_409"/>
          <p:cNvSpPr txBox="1">
            <a:spLocks noGrp="1"/>
          </p:cNvSpPr>
          <p:nvPr>
            <p:ph type="body" idx="1"/>
          </p:nvPr>
        </p:nvSpPr>
        <p:spPr>
          <a:xfrm rot="-5400000">
            <a:off x="2447391" y="-344295"/>
            <a:ext cx="5811900" cy="7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86b935bd80_0_40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g86b935bd80_0_40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0" y="45271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-1819" y="1825625"/>
            <a:ext cx="41398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i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2"/>
          </p:nvPr>
        </p:nvSpPr>
        <p:spPr>
          <a:xfrm>
            <a:off x="4572000" y="1825625"/>
            <a:ext cx="41398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84746" y="754103"/>
            <a:ext cx="7886700" cy="80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Narrow"/>
              <a:buNone/>
              <a:defRPr sz="4000" b="1" i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84746" y="178525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/>
          <p:nvPr/>
        </p:nvSpPr>
        <p:spPr>
          <a:xfrm>
            <a:off x="84746" y="169022"/>
            <a:ext cx="22579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/>
          <p:nvPr/>
        </p:nvSpPr>
        <p:spPr>
          <a:xfrm>
            <a:off x="0" y="4132728"/>
            <a:ext cx="5257800" cy="186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</a:pPr>
            <a:r>
              <a:rPr lang="en-US" sz="6000" b="1" i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MODIFIER LE STYLE DU TITRE</a:t>
            </a:r>
            <a:endParaRPr sz="6000" b="1" i="0">
              <a:solidFill>
                <a:schemeClr val="dk1"/>
              </a:solidFill>
              <a:highlight>
                <a:srgbClr val="FFFF00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0" y="3281082"/>
            <a:ext cx="5486400" cy="105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0" y="43338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3800475" y="992187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0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 b="1" i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0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0" y="41036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sz="44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0" y="1735931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15"/>
          <p:cNvPicPr preferRelativeResize="0"/>
          <p:nvPr/>
        </p:nvPicPr>
        <p:blipFill rotWithShape="1">
          <a:blip r:embed="rId1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036" y="6176963"/>
            <a:ext cx="1392196" cy="6347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6b935bd80_0_354"/>
          <p:cNvSpPr txBox="1">
            <a:spLocks noGrp="1"/>
          </p:cNvSpPr>
          <p:nvPr>
            <p:ph type="title"/>
          </p:nvPr>
        </p:nvSpPr>
        <p:spPr>
          <a:xfrm>
            <a:off x="0" y="41036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sz="44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g86b935bd80_0_354"/>
          <p:cNvSpPr txBox="1">
            <a:spLocks noGrp="1"/>
          </p:cNvSpPr>
          <p:nvPr>
            <p:ph type="body" idx="1"/>
          </p:nvPr>
        </p:nvSpPr>
        <p:spPr>
          <a:xfrm>
            <a:off x="0" y="173593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g86b935bd80_0_3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g86b935bd80_0_354"/>
          <p:cNvPicPr preferRelativeResize="0"/>
          <p:nvPr/>
        </p:nvPicPr>
        <p:blipFill rotWithShape="1">
          <a:blip r:embed="rId1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036" y="6176963"/>
            <a:ext cx="1392196" cy="6347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8Frd04MEl3k?feature=oembed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>
            <a:spLocks noGrp="1"/>
          </p:cNvSpPr>
          <p:nvPr>
            <p:ph type="ctrTitle"/>
          </p:nvPr>
        </p:nvSpPr>
        <p:spPr>
          <a:xfrm>
            <a:off x="152400" y="4114800"/>
            <a:ext cx="8353800" cy="18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</a:pPr>
            <a:r>
              <a:rPr lang="en-US"/>
              <a:t>RÉFUGIÉ.E.S ET PRÉJUGÉS</a:t>
            </a:r>
            <a:endParaRPr/>
          </a:p>
        </p:txBody>
      </p:sp>
      <p:sp>
        <p:nvSpPr>
          <p:cNvPr id="131" name="Google Shape;131;p1"/>
          <p:cNvSpPr txBox="1">
            <a:spLocks noGrp="1"/>
          </p:cNvSpPr>
          <p:nvPr>
            <p:ph type="subTitle" idx="1"/>
          </p:nvPr>
        </p:nvSpPr>
        <p:spPr>
          <a:xfrm>
            <a:off x="152400" y="3626225"/>
            <a:ext cx="68829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En danger et non dangereux.ses</a:t>
            </a:r>
            <a:endParaRPr/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5154" y="6183434"/>
            <a:ext cx="1193800" cy="49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d7f6eb44c1_0_3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d7f6eb44c1_0_33"/>
          <p:cNvSpPr txBox="1">
            <a:spLocks noGrp="1"/>
          </p:cNvSpPr>
          <p:nvPr>
            <p:ph type="title" idx="4294967295"/>
          </p:nvPr>
        </p:nvSpPr>
        <p:spPr>
          <a:xfrm>
            <a:off x="133978" y="194235"/>
            <a:ext cx="8881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400"/>
            </a:pPr>
            <a:r>
              <a:rPr lang="en-US" sz="3900" dirty="0"/>
              <a:t>Situation </a:t>
            </a:r>
            <a:r>
              <a:rPr lang="en-US" sz="3900" dirty="0" err="1"/>
              <a:t>mondiale</a:t>
            </a:r>
            <a:r>
              <a:rPr lang="en-US" sz="3900" dirty="0"/>
              <a:t> 2020</a:t>
            </a:r>
            <a:br>
              <a:rPr lang="en-US" dirty="0"/>
            </a:br>
            <a:endParaRPr sz="3900"/>
          </a:p>
        </p:txBody>
      </p:sp>
      <p:sp>
        <p:nvSpPr>
          <p:cNvPr id="214" name="Google Shape;214;gd7f6eb44c1_0_33"/>
          <p:cNvSpPr txBox="1"/>
          <p:nvPr/>
        </p:nvSpPr>
        <p:spPr>
          <a:xfrm>
            <a:off x="0" y="906070"/>
            <a:ext cx="9144000" cy="38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br>
              <a:rPr lang="en-US" sz="3400" b="1" dirty="0">
                <a:highlight>
                  <a:srgbClr val="000000"/>
                </a:highlight>
                <a:latin typeface="Arial Narrow"/>
                <a:ea typeface="Arial Narrow"/>
                <a:cs typeface="Arial Narrow"/>
              </a:rPr>
            </a:br>
            <a:r>
              <a:rPr lang="en-US" sz="34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r>
              <a:rPr lang="en-US" sz="34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82,4 millions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personnes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déracinées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à travers le monde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dont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: </a:t>
            </a:r>
            <a:endParaRPr sz="2500" dirty="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26 millions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personnes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réfugiées</a:t>
            </a:r>
            <a:endParaRPr sz="2500" dirty="0" err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48 millions</a:t>
            </a:r>
            <a:r>
              <a:rPr lang="en-US" sz="30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personnes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déplacées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internes</a:t>
            </a:r>
            <a:endParaRPr sz="2500" dirty="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/>
            <a:r>
              <a:rPr lang="en-US" sz="29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4,1 millions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demandeur.e.s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d’asile</a:t>
            </a:r>
            <a:endParaRPr sz="2500" dirty="0" err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/>
            <a:r>
              <a:rPr lang="en-US" sz="29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107 800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personnes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500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réinstallées</a:t>
            </a:r>
            <a:r>
              <a:rPr lang="en-US" sz="25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dans 26 pays </a:t>
            </a:r>
            <a:endParaRPr sz="25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5" name="Google Shape;215;gd7f6eb44c1_0_33"/>
          <p:cNvSpPr txBox="1"/>
          <p:nvPr/>
        </p:nvSpPr>
        <p:spPr>
          <a:xfrm>
            <a:off x="1039851" y="5068541"/>
            <a:ext cx="737884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1% de la population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mondiale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est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déracinée</a:t>
            </a:r>
            <a:endParaRPr lang="fr-FR" sz="3200" b="1" dirty="0" err="1">
              <a:solidFill>
                <a:schemeClr val="lt1"/>
              </a:solidFill>
              <a:highlight>
                <a:srgbClr val="000000"/>
              </a:highlight>
              <a:latin typeface="Arial Narrow"/>
              <a:ea typeface="Arial Narrow"/>
              <a:cs typeface="Arial Narrow"/>
            </a:endParaRPr>
          </a:p>
        </p:txBody>
      </p:sp>
      <p:sp>
        <p:nvSpPr>
          <p:cNvPr id="216" name="Google Shape;216;gd7f6eb44c1_0_33"/>
          <p:cNvSpPr txBox="1"/>
          <p:nvPr/>
        </p:nvSpPr>
        <p:spPr>
          <a:xfrm>
            <a:off x="262575" y="6456400"/>
            <a:ext cx="644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latin typeface="Arial Narrow"/>
              <a:ea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6b935bd80_0_8"/>
          <p:cNvSpPr txBox="1">
            <a:spLocks noGrp="1"/>
          </p:cNvSpPr>
          <p:nvPr>
            <p:ph type="title"/>
          </p:nvPr>
        </p:nvSpPr>
        <p:spPr>
          <a:xfrm>
            <a:off x="0" y="82925"/>
            <a:ext cx="91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Principaux pays d’origine et d'accueil des personnes réfugiées</a:t>
            </a:r>
            <a:r>
              <a:rPr lang="en-US"/>
              <a:t> </a:t>
            </a:r>
            <a:endParaRPr/>
          </a:p>
        </p:txBody>
      </p:sp>
      <p:pic>
        <p:nvPicPr>
          <p:cNvPr id="222" name="Google Shape;222;g86b935bd80_0_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7450"/>
            <a:ext cx="9144000" cy="554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86b935bd80_0_8"/>
          <p:cNvSpPr/>
          <p:nvPr/>
        </p:nvSpPr>
        <p:spPr>
          <a:xfrm>
            <a:off x="5067300" y="3414725"/>
            <a:ext cx="76200" cy="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86b935bd80_0_8"/>
          <p:cNvSpPr/>
          <p:nvPr/>
        </p:nvSpPr>
        <p:spPr>
          <a:xfrm>
            <a:off x="2424125" y="4185250"/>
            <a:ext cx="76200" cy="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86b935bd80_0_8"/>
          <p:cNvSpPr/>
          <p:nvPr/>
        </p:nvSpPr>
        <p:spPr>
          <a:xfrm>
            <a:off x="5734050" y="3438525"/>
            <a:ext cx="76200" cy="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86b935bd80_0_8"/>
          <p:cNvSpPr/>
          <p:nvPr/>
        </p:nvSpPr>
        <p:spPr>
          <a:xfrm>
            <a:off x="4867300" y="4219575"/>
            <a:ext cx="76200" cy="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86b935bd80_0_8"/>
          <p:cNvSpPr/>
          <p:nvPr/>
        </p:nvSpPr>
        <p:spPr>
          <a:xfrm>
            <a:off x="6524650" y="3771900"/>
            <a:ext cx="76200" cy="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hlinkClick r:id="" action="ppaction://media"/>
            <a:extLst>
              <a:ext uri="{FF2B5EF4-FFF2-40B4-BE49-F238E27FC236}">
                <a16:creationId xmlns:a16="http://schemas.microsoft.com/office/drawing/2014/main" id="{E7B6B7B6-822C-4D9E-BB71-F286643903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4045" y="619127"/>
            <a:ext cx="8222899" cy="49666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"/>
          <p:cNvSpPr txBox="1">
            <a:spLocks noGrp="1"/>
          </p:cNvSpPr>
          <p:nvPr>
            <p:ph type="ctrTitle"/>
          </p:nvPr>
        </p:nvSpPr>
        <p:spPr>
          <a:xfrm>
            <a:off x="152400" y="4114799"/>
            <a:ext cx="5257800" cy="186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Narrow"/>
              <a:buNone/>
            </a:pPr>
            <a:r>
              <a:rPr lang="en-US" sz="3800" dirty="0"/>
              <a:t>Les </a:t>
            </a:r>
            <a:r>
              <a:rPr lang="en-US" sz="3800" dirty="0" err="1"/>
              <a:t>préjugés</a:t>
            </a:r>
            <a:r>
              <a:rPr lang="en-US" sz="3800" dirty="0"/>
              <a:t> et les </a:t>
            </a:r>
            <a:r>
              <a:rPr lang="en-US" sz="3800" dirty="0" err="1"/>
              <a:t>stéréotypes</a:t>
            </a:r>
            <a:r>
              <a:rPr lang="en-US" sz="3800" dirty="0"/>
              <a:t> </a:t>
            </a:r>
            <a:r>
              <a:rPr lang="en-US" sz="3800" dirty="0" err="1"/>
              <a:t>envers</a:t>
            </a:r>
            <a:r>
              <a:rPr lang="en-US" sz="3800" dirty="0"/>
              <a:t> les </a:t>
            </a:r>
            <a:r>
              <a:rPr lang="en-US" sz="3800" dirty="0" err="1"/>
              <a:t>réfugié.e.s</a:t>
            </a:r>
            <a:endParaRPr sz="3800" dirty="0" err="1"/>
          </a:p>
        </p:txBody>
      </p:sp>
      <p:grpSp>
        <p:nvGrpSpPr>
          <p:cNvPr id="238" name="Google Shape;238;p4"/>
          <p:cNvGrpSpPr/>
          <p:nvPr/>
        </p:nvGrpSpPr>
        <p:grpSpPr>
          <a:xfrm>
            <a:off x="612497" y="-1622807"/>
            <a:ext cx="8270679" cy="9220591"/>
            <a:chOff x="-559812" y="-1763484"/>
            <a:chExt cx="8270679" cy="9220591"/>
          </a:xfrm>
        </p:grpSpPr>
        <p:sp>
          <p:nvSpPr>
            <p:cNvPr id="239" name="Google Shape;239;p4"/>
            <p:cNvSpPr/>
            <p:nvPr/>
          </p:nvSpPr>
          <p:spPr>
            <a:xfrm rot="3494434">
              <a:off x="-334118" y="403478"/>
              <a:ext cx="7819292" cy="48866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2" y="15000"/>
                  </a:quadBezTo>
                  <a:lnTo>
                    <a:pt x="100195" y="0"/>
                  </a:lnTo>
                  <a:lnTo>
                    <a:pt x="120000" y="24000"/>
                  </a:lnTo>
                  <a:lnTo>
                    <a:pt x="104420" y="60000"/>
                  </a:lnTo>
                  <a:lnTo>
                    <a:pt x="103364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FFFF00"/>
            </a:solidFill>
            <a:ln w="698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5966119" y="1394378"/>
              <a:ext cx="578627" cy="57862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flipH="1">
              <a:off x="3206019" y="1848479"/>
              <a:ext cx="1688497" cy="614428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 txBox="1"/>
            <p:nvPr/>
          </p:nvSpPr>
          <p:spPr>
            <a:xfrm>
              <a:off x="3236013" y="1878473"/>
              <a:ext cx="1628509" cy="554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066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 Narrow"/>
                <a:buNone/>
              </a:pPr>
              <a:r>
                <a:rPr lang="en-US" sz="2400" b="1" i="0">
                  <a:solidFill>
                    <a:schemeClr val="lt1"/>
                  </a:solidFill>
                  <a:highlight>
                    <a:srgbClr val="000000"/>
                  </a:highlight>
                  <a:latin typeface="Arial Narrow"/>
                  <a:ea typeface="Arial Narrow"/>
                  <a:cs typeface="Arial Narrow"/>
                  <a:sym typeface="Arial Narrow"/>
                </a:rPr>
                <a:t>Stéréotype</a:t>
              </a:r>
              <a:endParaRPr/>
            </a:p>
          </p:txBody>
        </p:sp>
      </p:grpSp>
      <p:sp>
        <p:nvSpPr>
          <p:cNvPr id="243" name="Google Shape;243;p4"/>
          <p:cNvSpPr txBox="1">
            <a:spLocks noGrp="1"/>
          </p:cNvSpPr>
          <p:nvPr>
            <p:ph type="subTitle" idx="1"/>
          </p:nvPr>
        </p:nvSpPr>
        <p:spPr>
          <a:xfrm>
            <a:off x="156311" y="2583450"/>
            <a:ext cx="7815381" cy="97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/>
              <a:t>Qu’est-ce qu’un préjugé?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/>
              <a:t>Qu’est-ce qu’un stéréotype?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/>
              <a:t>Selon vous, quelle est la différence entre les deux? </a:t>
            </a:r>
            <a:endParaRPr/>
          </a:p>
        </p:txBody>
      </p:sp>
      <p:sp>
        <p:nvSpPr>
          <p:cNvPr id="244" name="Google Shape;244;p4"/>
          <p:cNvSpPr txBox="1"/>
          <p:nvPr/>
        </p:nvSpPr>
        <p:spPr>
          <a:xfrm>
            <a:off x="7057293" y="5602178"/>
            <a:ext cx="19401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rPr>
              <a:t>Discrimination</a:t>
            </a:r>
            <a:endParaRPr/>
          </a:p>
        </p:txBody>
      </p:sp>
      <p:sp>
        <p:nvSpPr>
          <p:cNvPr id="245" name="Google Shape;245;p4"/>
          <p:cNvSpPr txBox="1"/>
          <p:nvPr/>
        </p:nvSpPr>
        <p:spPr>
          <a:xfrm>
            <a:off x="5832232" y="2928249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rPr>
              <a:t>Préjugé</a:t>
            </a:r>
            <a:endParaRPr/>
          </a:p>
        </p:txBody>
      </p:sp>
      <p:sp>
        <p:nvSpPr>
          <p:cNvPr id="246" name="Google Shape;246;p4"/>
          <p:cNvSpPr txBox="1"/>
          <p:nvPr/>
        </p:nvSpPr>
        <p:spPr>
          <a:xfrm>
            <a:off x="381980" y="529418"/>
            <a:ext cx="22508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rPr>
              <a:t>Catégorisation sociale</a:t>
            </a:r>
            <a:endParaRPr/>
          </a:p>
        </p:txBody>
      </p:sp>
      <p:pic>
        <p:nvPicPr>
          <p:cNvPr id="247" name="Google Shape;247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298" y="673960"/>
            <a:ext cx="1696426" cy="169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1002" y="3942523"/>
            <a:ext cx="1798535" cy="179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3317">
            <a:off x="4885582" y="-262903"/>
            <a:ext cx="3871885" cy="3722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55" name="Google Shape;255;p5"/>
          <p:cNvSpPr txBox="1"/>
          <p:nvPr/>
        </p:nvSpPr>
        <p:spPr>
          <a:xfrm>
            <a:off x="896815" y="1547445"/>
            <a:ext cx="73503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« Les réfugiés sont des criminels ».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5" y="1312986"/>
            <a:ext cx="9139115" cy="48665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"/>
          <p:cNvSpPr txBox="1"/>
          <p:nvPr/>
        </p:nvSpPr>
        <p:spPr>
          <a:xfrm>
            <a:off x="803031" y="306889"/>
            <a:ext cx="753793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« Les réfugiés et les immigrants musulmans demandent trop d’accommodements. »</a:t>
            </a:r>
            <a:endParaRPr sz="2800" b="1">
              <a:solidFill>
                <a:schemeClr val="dk1"/>
              </a:solidFill>
              <a:highlight>
                <a:srgbClr val="FFFF00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67" name="Google Shape;267;p7"/>
          <p:cNvSpPr txBox="1"/>
          <p:nvPr/>
        </p:nvSpPr>
        <p:spPr>
          <a:xfrm>
            <a:off x="1940169" y="6119446"/>
            <a:ext cx="5263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« Les réfugiés prennent nos jobs. »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938"/>
            <a:ext cx="9050215" cy="612701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1570892" y="5805955"/>
            <a:ext cx="60022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« Le Canada est envahi par les musulmans. »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9" name="Google Shape;279;p9"/>
          <p:cNvSpPr txBox="1"/>
          <p:nvPr/>
        </p:nvSpPr>
        <p:spPr>
          <a:xfrm>
            <a:off x="1934307" y="6096001"/>
            <a:ext cx="5275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« Les réfugiés ne s’intègrent pas. »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d7f6eb44c1_0_24"/>
          <p:cNvPicPr preferRelativeResize="0"/>
          <p:nvPr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d7f6eb44c1_0_24"/>
          <p:cNvSpPr txBox="1">
            <a:spLocks noGrp="1"/>
          </p:cNvSpPr>
          <p:nvPr>
            <p:ph type="title"/>
          </p:nvPr>
        </p:nvSpPr>
        <p:spPr>
          <a:xfrm>
            <a:off x="0" y="-3891"/>
            <a:ext cx="8958524" cy="10242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 err="1"/>
              <a:t>Pistes</a:t>
            </a:r>
            <a:r>
              <a:rPr lang="en-US" sz="3800" dirty="0"/>
              <a:t> </a:t>
            </a:r>
            <a:r>
              <a:rPr lang="en-US" sz="3800" dirty="0" err="1"/>
              <a:t>d’action</a:t>
            </a:r>
            <a:r>
              <a:rPr lang="en-US" sz="3800" dirty="0"/>
              <a:t> que </a:t>
            </a:r>
            <a:r>
              <a:rPr lang="en-US" sz="3800" dirty="0" err="1"/>
              <a:t>tu</a:t>
            </a:r>
            <a:r>
              <a:rPr lang="en-US" sz="3800" dirty="0"/>
              <a:t> </a:t>
            </a:r>
            <a:r>
              <a:rPr lang="en-US" sz="3800" dirty="0" err="1"/>
              <a:t>peux</a:t>
            </a:r>
            <a:r>
              <a:rPr lang="en-US" sz="3800" dirty="0"/>
              <a:t> </a:t>
            </a:r>
            <a:r>
              <a:rPr lang="en-US" sz="3800" dirty="0" err="1"/>
              <a:t>entreprendre</a:t>
            </a:r>
            <a:r>
              <a:rPr lang="en-US" sz="3800" dirty="0"/>
              <a:t>!</a:t>
            </a:r>
            <a:endParaRPr lang="fr-FR" sz="3800" dirty="0"/>
          </a:p>
        </p:txBody>
      </p:sp>
      <p:sp>
        <p:nvSpPr>
          <p:cNvPr id="286" name="Google Shape;286;gd7f6eb44c1_0_24"/>
          <p:cNvSpPr txBox="1">
            <a:spLocks noGrp="1"/>
          </p:cNvSpPr>
          <p:nvPr>
            <p:ph type="body" idx="1"/>
          </p:nvPr>
        </p:nvSpPr>
        <p:spPr>
          <a:xfrm>
            <a:off x="348266" y="1032128"/>
            <a:ext cx="8028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dk1"/>
                </a:highlight>
              </a:rPr>
              <a:t>Engager</a:t>
            </a:r>
            <a:r>
              <a:rPr lang="en-US" b="0" dirty="0">
                <a:highlight>
                  <a:schemeClr val="dk1"/>
                </a:highlight>
              </a:rPr>
              <a:t> le dialogue </a:t>
            </a:r>
            <a:r>
              <a:rPr lang="en-US" sz="2200" b="0" dirty="0">
                <a:highlight>
                  <a:schemeClr val="dk1"/>
                </a:highlight>
              </a:rPr>
              <a:t>sur la situation des </a:t>
            </a:r>
            <a:r>
              <a:rPr lang="en-US" sz="2200" b="0" dirty="0" err="1">
                <a:highlight>
                  <a:schemeClr val="dk1"/>
                </a:highlight>
              </a:rPr>
              <a:t>réfugié.e.s</a:t>
            </a:r>
            <a:r>
              <a:rPr lang="en-US" sz="2200" b="0" dirty="0">
                <a:highlight>
                  <a:schemeClr val="dk1"/>
                </a:highlight>
              </a:rPr>
              <a:t> et des </a:t>
            </a:r>
            <a:r>
              <a:rPr lang="en-US" sz="2200" b="0" dirty="0" err="1">
                <a:highlight>
                  <a:schemeClr val="dk1"/>
                </a:highlight>
              </a:rPr>
              <a:t>migrant.e.s</a:t>
            </a:r>
            <a:r>
              <a:rPr lang="en-US" sz="2200" b="0" dirty="0">
                <a:highlight>
                  <a:schemeClr val="dk1"/>
                </a:highlight>
              </a:rPr>
              <a:t>;</a:t>
            </a:r>
            <a:br>
              <a:rPr lang="en-US" sz="2200" b="0" dirty="0"/>
            </a:br>
            <a:endParaRPr lang="fr-FR" sz="2200" b="0"/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dk1"/>
                </a:highlight>
              </a:rPr>
              <a:t>Faire des </a:t>
            </a:r>
            <a:r>
              <a:rPr lang="en-US" dirty="0" err="1">
                <a:highlight>
                  <a:schemeClr val="dk1"/>
                </a:highlight>
              </a:rPr>
              <a:t>recherches</a:t>
            </a:r>
            <a:r>
              <a:rPr lang="en-US" sz="2200" dirty="0">
                <a:highlight>
                  <a:schemeClr val="dk1"/>
                </a:highlight>
              </a:rPr>
              <a:t> </a:t>
            </a:r>
            <a:r>
              <a:rPr lang="en-US" sz="2200" b="0" dirty="0">
                <a:highlight>
                  <a:schemeClr val="dk1"/>
                </a:highlight>
              </a:rPr>
              <a:t>sur la situations des </a:t>
            </a:r>
            <a:r>
              <a:rPr lang="en-US" sz="2200" b="0" dirty="0" err="1">
                <a:highlight>
                  <a:schemeClr val="dk1"/>
                </a:highlight>
              </a:rPr>
              <a:t>personnes</a:t>
            </a:r>
            <a:r>
              <a:rPr lang="en-US" sz="2200" b="0" dirty="0">
                <a:highlight>
                  <a:schemeClr val="dk1"/>
                </a:highlight>
              </a:rPr>
              <a:t> </a:t>
            </a:r>
            <a:r>
              <a:rPr lang="en-US" sz="2200" b="0" dirty="0" err="1">
                <a:highlight>
                  <a:schemeClr val="dk1"/>
                </a:highlight>
              </a:rPr>
              <a:t>réfugiées</a:t>
            </a:r>
            <a:r>
              <a:rPr lang="en-US" sz="2200" b="0" dirty="0">
                <a:highlight>
                  <a:schemeClr val="dk1"/>
                </a:highlight>
              </a:rPr>
              <a:t> et </a:t>
            </a:r>
            <a:r>
              <a:rPr lang="en-US" sz="2200" b="0" dirty="0" err="1">
                <a:highlight>
                  <a:schemeClr val="dk1"/>
                </a:highlight>
              </a:rPr>
              <a:t>migrantes</a:t>
            </a:r>
            <a:r>
              <a:rPr lang="en-US" sz="2200" b="0" dirty="0">
                <a:highlight>
                  <a:schemeClr val="dk1"/>
                </a:highlight>
              </a:rPr>
              <a:t> </a:t>
            </a:r>
            <a:br>
              <a:rPr lang="en-US" sz="2200" b="0" dirty="0"/>
            </a:br>
            <a:endParaRPr sz="1300" b="0"/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>
                <a:highlight>
                  <a:schemeClr val="dk1"/>
                </a:highlight>
              </a:rPr>
              <a:t>T’impliquer</a:t>
            </a:r>
            <a:r>
              <a:rPr lang="en-US" b="0" dirty="0">
                <a:highlight>
                  <a:schemeClr val="dk1"/>
                </a:highlight>
              </a:rPr>
              <a:t> </a:t>
            </a:r>
            <a:r>
              <a:rPr lang="en-US" sz="2200" b="0" dirty="0" err="1">
                <a:highlight>
                  <a:schemeClr val="dk1"/>
                </a:highlight>
              </a:rPr>
              <a:t>auprès</a:t>
            </a:r>
            <a:r>
              <a:rPr lang="en-US" sz="2200" b="0" dirty="0">
                <a:highlight>
                  <a:schemeClr val="dk1"/>
                </a:highlight>
              </a:rPr>
              <a:t> </a:t>
            </a:r>
            <a:r>
              <a:rPr lang="en-US" sz="2200" b="0" dirty="0" err="1">
                <a:highlight>
                  <a:schemeClr val="dk1"/>
                </a:highlight>
              </a:rPr>
              <a:t>d’organisations</a:t>
            </a:r>
            <a:r>
              <a:rPr lang="en-US" sz="2200" b="0" dirty="0">
                <a:highlight>
                  <a:schemeClr val="dk1"/>
                </a:highlight>
              </a:rPr>
              <a:t> qui </a:t>
            </a:r>
            <a:r>
              <a:rPr lang="en-US" sz="2200" b="0" dirty="0" err="1">
                <a:highlight>
                  <a:schemeClr val="dk1"/>
                </a:highlight>
              </a:rPr>
              <a:t>défendent</a:t>
            </a:r>
            <a:r>
              <a:rPr lang="en-US" sz="2200" b="0" dirty="0">
                <a:highlight>
                  <a:schemeClr val="dk1"/>
                </a:highlight>
              </a:rPr>
              <a:t> les droits des réfugié.es</a:t>
            </a:r>
            <a:br>
              <a:rPr lang="en-US" sz="2200" b="0" dirty="0"/>
            </a:br>
            <a:endParaRPr sz="2200" b="0"/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dk1"/>
                </a:highlight>
              </a:rPr>
              <a:t>Faire des pressions</a:t>
            </a:r>
            <a:r>
              <a:rPr lang="en-US" sz="2400" b="0" dirty="0">
                <a:highlight>
                  <a:schemeClr val="dk1"/>
                </a:highlight>
              </a:rPr>
              <a:t> </a:t>
            </a:r>
            <a:r>
              <a:rPr lang="en-US" sz="2200" b="0" dirty="0">
                <a:highlight>
                  <a:schemeClr val="dk1"/>
                </a:highlight>
              </a:rPr>
              <a:t>sur le </a:t>
            </a:r>
            <a:r>
              <a:rPr lang="en-US" sz="2200" b="0" dirty="0" err="1">
                <a:highlight>
                  <a:schemeClr val="dk1"/>
                </a:highlight>
              </a:rPr>
              <a:t>gouvernement</a:t>
            </a:r>
            <a:r>
              <a:rPr lang="en-US" sz="2200" b="0" dirty="0">
                <a:highlight>
                  <a:schemeClr val="dk1"/>
                </a:highlight>
              </a:rPr>
              <a:t> </a:t>
            </a:r>
            <a:r>
              <a:rPr lang="en-US" sz="2200" b="0" dirty="0" err="1">
                <a:highlight>
                  <a:schemeClr val="dk1"/>
                </a:highlight>
              </a:rPr>
              <a:t>afin</a:t>
            </a:r>
            <a:r>
              <a:rPr lang="en-US" sz="2200" b="0" dirty="0">
                <a:highlight>
                  <a:schemeClr val="dk1"/>
                </a:highlight>
              </a:rPr>
              <a:t> </a:t>
            </a:r>
            <a:r>
              <a:rPr lang="en-US" sz="2200" b="0" dirty="0" err="1">
                <a:highlight>
                  <a:schemeClr val="dk1"/>
                </a:highlight>
              </a:rPr>
              <a:t>qu’il</a:t>
            </a:r>
            <a:r>
              <a:rPr lang="en-US" sz="2200" b="0" dirty="0">
                <a:highlight>
                  <a:schemeClr val="dk1"/>
                </a:highlight>
              </a:rPr>
              <a:t> </a:t>
            </a:r>
            <a:r>
              <a:rPr lang="en-US" sz="2200" b="0" dirty="0" err="1">
                <a:highlight>
                  <a:schemeClr val="dk1"/>
                </a:highlight>
              </a:rPr>
              <a:t>respecte</a:t>
            </a:r>
            <a:r>
              <a:rPr lang="en-US" sz="2200" b="0" dirty="0">
                <a:highlight>
                  <a:schemeClr val="dk1"/>
                </a:highlight>
              </a:rPr>
              <a:t> </a:t>
            </a:r>
            <a:r>
              <a:rPr lang="en-US" sz="2200" b="0" dirty="0" err="1">
                <a:highlight>
                  <a:schemeClr val="dk1"/>
                </a:highlight>
              </a:rPr>
              <a:t>ses</a:t>
            </a:r>
            <a:r>
              <a:rPr lang="en-US" sz="2200" b="0" dirty="0">
                <a:highlight>
                  <a:schemeClr val="dk1"/>
                </a:highlight>
              </a:rPr>
              <a:t> obligations</a:t>
            </a:r>
            <a:br>
              <a:rPr lang="en-US" sz="2200" b="0" dirty="0"/>
            </a:br>
            <a:endParaRPr sz="2200" b="0"/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err="1">
                <a:highlight>
                  <a:schemeClr val="dk1"/>
                </a:highlight>
              </a:rPr>
              <a:t>Organiser</a:t>
            </a:r>
            <a:r>
              <a:rPr lang="en-US" sz="2200" b="0" dirty="0">
                <a:highlight>
                  <a:schemeClr val="dk1"/>
                </a:highlight>
              </a:rPr>
              <a:t> des actions </a:t>
            </a:r>
            <a:r>
              <a:rPr lang="en-US" sz="2200" b="0" dirty="0" err="1">
                <a:highlight>
                  <a:schemeClr val="dk1"/>
                </a:highlight>
              </a:rPr>
              <a:t>publiques</a:t>
            </a:r>
            <a:r>
              <a:rPr lang="en-US" sz="2200" b="0" dirty="0">
                <a:highlight>
                  <a:schemeClr val="dk1"/>
                </a:highlight>
              </a:rPr>
              <a:t> pour </a:t>
            </a:r>
            <a:r>
              <a:rPr lang="en-US" sz="2200" b="0" dirty="0" err="1">
                <a:highlight>
                  <a:schemeClr val="dk1"/>
                </a:highlight>
              </a:rPr>
              <a:t>sensibiliser</a:t>
            </a:r>
            <a:r>
              <a:rPr lang="en-US" sz="2200" b="0" dirty="0">
                <a:highlight>
                  <a:schemeClr val="dk1"/>
                </a:highlight>
              </a:rPr>
              <a:t> la population et/</a:t>
            </a:r>
            <a:r>
              <a:rPr lang="en-US" sz="2200" b="0" dirty="0" err="1">
                <a:highlight>
                  <a:schemeClr val="dk1"/>
                </a:highlight>
              </a:rPr>
              <a:t>ou</a:t>
            </a:r>
            <a:r>
              <a:rPr lang="en-US" sz="2200" b="0" dirty="0">
                <a:highlight>
                  <a:schemeClr val="dk1"/>
                </a:highlight>
              </a:rPr>
              <a:t> les </a:t>
            </a:r>
            <a:r>
              <a:rPr lang="en-US" sz="2200" b="0" dirty="0" err="1">
                <a:highlight>
                  <a:schemeClr val="dk1"/>
                </a:highlight>
              </a:rPr>
              <a:t>décideur.e.s</a:t>
            </a:r>
            <a:r>
              <a:rPr lang="en-US" sz="2200" b="0" dirty="0">
                <a:highlight>
                  <a:schemeClr val="dk1"/>
                </a:highlight>
              </a:rPr>
              <a:t> sur la question des </a:t>
            </a:r>
            <a:r>
              <a:rPr lang="en-US" sz="2200" b="0" dirty="0" err="1">
                <a:highlight>
                  <a:schemeClr val="dk1"/>
                </a:highlight>
              </a:rPr>
              <a:t>réfugiée.e.s</a:t>
            </a:r>
            <a:r>
              <a:rPr lang="en-US" sz="2200" b="0" dirty="0">
                <a:highlight>
                  <a:schemeClr val="dk1"/>
                </a:highlight>
              </a:rPr>
              <a:t> et </a:t>
            </a:r>
            <a:r>
              <a:rPr lang="en-US" sz="2200" b="0" dirty="0" err="1">
                <a:highlight>
                  <a:schemeClr val="dk1"/>
                </a:highlight>
              </a:rPr>
              <a:t>migrant.e.s</a:t>
            </a:r>
            <a:endParaRPr sz="2200" b="0" dirty="0" err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167473" y="325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en-US"/>
              <a:t>OBJECTIFS DE L’ATELIER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1143000" y="1683500"/>
            <a:ext cx="6858000" cy="553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IDENTIFIER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ce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que </a:t>
            </a:r>
            <a:r>
              <a:rPr lang="en-US" sz="3200" i="1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représente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une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personne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réfugiée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3200" b="1">
              <a:solidFill>
                <a:schemeClr val="dk1"/>
              </a:solidFill>
              <a:highlight>
                <a:srgbClr val="FFFF00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>
              <a:solidFill>
                <a:schemeClr val="dk1"/>
              </a:solidFill>
              <a:highlight>
                <a:srgbClr val="FFFF00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DISCUTER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situation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mondiale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et du </a:t>
            </a:r>
            <a:r>
              <a:rPr lang="en-US" sz="3200" i="1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système</a:t>
            </a:r>
            <a:r>
              <a:rPr lang="en-US" sz="3200" i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de protection des droits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des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personnes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réfugiées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DÉMANTELER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i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les </a:t>
            </a:r>
            <a:r>
              <a:rPr lang="en-US" sz="3200" i="1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préjugés</a:t>
            </a:r>
            <a:r>
              <a:rPr lang="en-US" sz="3200" i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et les </a:t>
            </a:r>
            <a:r>
              <a:rPr lang="en-US" sz="3200" i="1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stéréotypes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envers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les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personnes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réfugiées</a:t>
            </a:r>
            <a:r>
              <a:rPr lang="en-US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lang="en-US" sz="3200" dirty="0">
              <a:solidFill>
                <a:schemeClr val="dk1"/>
              </a:solidFill>
              <a:latin typeface="Arial Narrow"/>
              <a:ea typeface="Arial Narrow"/>
              <a:cs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5" y="4697021"/>
            <a:ext cx="1016977" cy="101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27" y="3478494"/>
            <a:ext cx="1015200" cy="101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23" y="1755886"/>
            <a:ext cx="1015200" cy="10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86b935bd80_0_345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86b935bd80_0_345"/>
          <p:cNvSpPr txBox="1"/>
          <p:nvPr/>
        </p:nvSpPr>
        <p:spPr>
          <a:xfrm>
            <a:off x="152400" y="152400"/>
            <a:ext cx="8991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Engage-</a:t>
            </a:r>
            <a:r>
              <a:rPr lang="en-US" sz="38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toi</a:t>
            </a:r>
            <a:r>
              <a:rPr lang="en-US" sz="38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avec </a:t>
            </a:r>
            <a:r>
              <a:rPr lang="en-US" sz="38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Amnistie</a:t>
            </a:r>
            <a:r>
              <a:rPr lang="en-US" sz="38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8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internationale</a:t>
            </a:r>
            <a:r>
              <a:rPr lang="en-US" sz="38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!</a:t>
            </a:r>
            <a:endParaRPr lang="fr-FR" sz="38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COMMENT S’ENGAGER?</a:t>
            </a:r>
            <a:endParaRPr sz="3800" dirty="0">
              <a:solidFill>
                <a:schemeClr val="dk1"/>
              </a:solidFill>
            </a:endParaRPr>
          </a:p>
        </p:txBody>
      </p:sp>
      <p:sp>
        <p:nvSpPr>
          <p:cNvPr id="293" name="Google Shape;293;g86b935bd80_0_345"/>
          <p:cNvSpPr txBox="1"/>
          <p:nvPr/>
        </p:nvSpPr>
        <p:spPr>
          <a:xfrm>
            <a:off x="0" y="1805850"/>
            <a:ext cx="9065442" cy="3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Pour faire </a:t>
            </a:r>
            <a:r>
              <a:rPr lang="en-US" sz="36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une</a:t>
            </a:r>
            <a:r>
              <a:rPr lang="en-US" sz="36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différence</a:t>
            </a:r>
            <a:r>
              <a:rPr lang="en-US" sz="36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36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tu</a:t>
            </a:r>
            <a:r>
              <a:rPr lang="en-US" sz="36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peux</a:t>
            </a:r>
            <a:r>
              <a:rPr lang="en-US" sz="36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…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SIGNER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nos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pétitions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en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ligne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>
              <a:solidFill>
                <a:schemeClr val="lt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TE JOINDRE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à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nos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marathons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d’écriture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3200" b="1" dirty="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indent="457200">
              <a:lnSpc>
                <a:spcPct val="115000"/>
              </a:lnSpc>
            </a:pPr>
            <a:r>
              <a:rPr 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PARTICIPER 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à un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comité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au sein de ton école.</a:t>
            </a:r>
            <a:r>
              <a:rPr lang="en-US" sz="32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r>
              <a:rPr lang="en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As-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tu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d’autres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idées</a:t>
            </a:r>
            <a:r>
              <a:rPr lang="en-US" sz="32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94" name="Google Shape;294;g86b935bd80_0_34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12" y="2948350"/>
            <a:ext cx="5767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86b935bd80_0_34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">
            <a:off x="366621" y="3526212"/>
            <a:ext cx="634708" cy="6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86b935bd80_0_34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00" y="3956700"/>
            <a:ext cx="818175" cy="8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86b935bd80_0_41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86b935bd80_0_414"/>
          <p:cNvPicPr preferRelativeResize="0"/>
          <p:nvPr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816" y="6108178"/>
            <a:ext cx="1392196" cy="6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86b935bd80_0_414"/>
          <p:cNvSpPr txBox="1"/>
          <p:nvPr/>
        </p:nvSpPr>
        <p:spPr>
          <a:xfrm>
            <a:off x="152400" y="152400"/>
            <a:ext cx="8775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Engage-</a:t>
            </a:r>
            <a:r>
              <a:rPr lang="en-US" sz="38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toi</a:t>
            </a:r>
            <a:r>
              <a:rPr lang="en-US" sz="38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avec </a:t>
            </a:r>
            <a:r>
              <a:rPr lang="en-US" sz="38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Amnistie</a:t>
            </a:r>
            <a:r>
              <a:rPr lang="en-US" sz="38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800" b="1" dirty="0" err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internationale</a:t>
            </a:r>
            <a:r>
              <a:rPr lang="en-US" sz="3800" b="1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!</a:t>
            </a:r>
            <a:endParaRPr lang="fr-FR" sz="3800" b="1">
              <a:solidFill>
                <a:schemeClr val="lt1"/>
              </a:solidFill>
              <a:highlight>
                <a:srgbClr val="000000"/>
              </a:highlight>
              <a:latin typeface="Arial Narrow"/>
              <a:ea typeface="Arial Narrow"/>
              <a:cs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SUIS-NOUS!</a:t>
            </a:r>
            <a:endParaRPr sz="3800">
              <a:solidFill>
                <a:schemeClr val="dk1"/>
              </a:solidFill>
            </a:endParaRPr>
          </a:p>
        </p:txBody>
      </p:sp>
      <p:sp>
        <p:nvSpPr>
          <p:cNvPr id="304" name="Google Shape;304;g86b935bd80_0_414"/>
          <p:cNvSpPr txBox="1"/>
          <p:nvPr/>
        </p:nvSpPr>
        <p:spPr>
          <a:xfrm>
            <a:off x="1323875" y="1772275"/>
            <a:ext cx="5396400" cy="3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amnistie.ca</a:t>
            </a:r>
            <a:endParaRPr sz="32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amnistie_canadafr</a:t>
            </a:r>
            <a:endParaRPr sz="32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Amnistie internationale </a:t>
            </a:r>
            <a:endParaRPr sz="32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Canada Francophone</a:t>
            </a:r>
            <a:endParaRPr/>
          </a:p>
        </p:txBody>
      </p:sp>
      <p:pic>
        <p:nvPicPr>
          <p:cNvPr id="305" name="Google Shape;305;g86b935bd80_0_4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50" y="1515100"/>
            <a:ext cx="1293575" cy="12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86b935bd80_0_4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62" y="2877413"/>
            <a:ext cx="934602" cy="93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86b935bd80_0_41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50" y="4213900"/>
            <a:ext cx="934625" cy="9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>
            <a:spLocks noGrp="1"/>
          </p:cNvSpPr>
          <p:nvPr>
            <p:ph type="ctrTitle"/>
          </p:nvPr>
        </p:nvSpPr>
        <p:spPr>
          <a:xfrm>
            <a:off x="115277" y="279370"/>
            <a:ext cx="8896419" cy="122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en-US" sz="3800" dirty="0"/>
              <a:t>Ce que </a:t>
            </a:r>
            <a:r>
              <a:rPr lang="en-US" sz="3800" dirty="0" err="1"/>
              <a:t>représente</a:t>
            </a:r>
            <a:r>
              <a:rPr lang="en-US" sz="3800" dirty="0"/>
              <a:t> </a:t>
            </a:r>
            <a:r>
              <a:rPr lang="en-US" sz="3800" dirty="0" err="1"/>
              <a:t>une</a:t>
            </a:r>
            <a:r>
              <a:rPr lang="en-US" sz="3800" dirty="0"/>
              <a:t> </a:t>
            </a:r>
            <a:r>
              <a:rPr lang="en-US" sz="3800" dirty="0" err="1"/>
              <a:t>personne</a:t>
            </a:r>
            <a:r>
              <a:rPr lang="en-US" sz="3800" dirty="0"/>
              <a:t> </a:t>
            </a:r>
            <a:r>
              <a:rPr lang="en-US" sz="3800" dirty="0" err="1"/>
              <a:t>réfugiée</a:t>
            </a:r>
            <a:r>
              <a:rPr lang="en-US" sz="3800" dirty="0"/>
              <a:t> pour </a:t>
            </a:r>
            <a:r>
              <a:rPr lang="en-US" sz="3800" dirty="0" err="1"/>
              <a:t>moi</a:t>
            </a:r>
            <a:r>
              <a:rPr lang="en-US" sz="3800" dirty="0"/>
              <a:t>…</a:t>
            </a:r>
            <a:endParaRPr lang="fr-FR" sz="3800" dirty="0"/>
          </a:p>
        </p:txBody>
      </p:sp>
      <p:sp>
        <p:nvSpPr>
          <p:cNvPr id="147" name="Google Shape;147;p3"/>
          <p:cNvSpPr txBox="1">
            <a:spLocks noGrp="1"/>
          </p:cNvSpPr>
          <p:nvPr>
            <p:ph type="subTitle" idx="1"/>
          </p:nvPr>
        </p:nvSpPr>
        <p:spPr>
          <a:xfrm rot="-5400000">
            <a:off x="-450355" y="3469791"/>
            <a:ext cx="4629276" cy="5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</a:pPr>
            <a:r>
              <a:rPr lang="en-US" sz="3450"/>
              <a:t>ACTIVITÉ DE RÉFLEXION</a:t>
            </a:r>
            <a:endParaRPr/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8" y="1566042"/>
            <a:ext cx="6865931" cy="441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69" y="4922744"/>
            <a:ext cx="1714501" cy="171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d7f6eb44c1_0_9"/>
          <p:cNvPicPr preferRelativeResize="0"/>
          <p:nvPr/>
        </p:nvPicPr>
        <p:blipFill>
          <a:blip r:embed="rId3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35" y="0"/>
            <a:ext cx="921227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d7f6eb44c1_0_9"/>
          <p:cNvSpPr txBox="1">
            <a:spLocks noGrp="1"/>
          </p:cNvSpPr>
          <p:nvPr>
            <p:ph type="ctrTitle"/>
          </p:nvPr>
        </p:nvSpPr>
        <p:spPr>
          <a:xfrm>
            <a:off x="0" y="97000"/>
            <a:ext cx="10268100" cy="835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 err="1"/>
              <a:t>Réfugié.e</a:t>
            </a:r>
            <a:r>
              <a:rPr lang="en-US" sz="3800" dirty="0"/>
              <a:t>, </a:t>
            </a:r>
            <a:r>
              <a:rPr lang="en-US" sz="3800" dirty="0" err="1"/>
              <a:t>déplacé.e</a:t>
            </a:r>
            <a:r>
              <a:rPr lang="en-US" sz="3800" dirty="0"/>
              <a:t> interne </a:t>
            </a:r>
            <a:r>
              <a:rPr lang="en-US" sz="3800" dirty="0" err="1"/>
              <a:t>ou</a:t>
            </a:r>
            <a:r>
              <a:rPr lang="en-US" sz="3800" dirty="0"/>
              <a:t> </a:t>
            </a:r>
            <a:r>
              <a:rPr lang="en-US" sz="3800" dirty="0" err="1"/>
              <a:t>migrant.e</a:t>
            </a:r>
            <a:r>
              <a:rPr lang="en-US" sz="3800" dirty="0"/>
              <a:t>?</a:t>
            </a:r>
            <a:endParaRPr lang="fr-FR" sz="3800" dirty="0"/>
          </a:p>
        </p:txBody>
      </p:sp>
      <p:sp>
        <p:nvSpPr>
          <p:cNvPr id="156" name="Google Shape;156;gd7f6eb44c1_0_9"/>
          <p:cNvSpPr txBox="1">
            <a:spLocks noGrp="1"/>
          </p:cNvSpPr>
          <p:nvPr>
            <p:ph type="subTitle" idx="1"/>
          </p:nvPr>
        </p:nvSpPr>
        <p:spPr>
          <a:xfrm>
            <a:off x="73709" y="1044322"/>
            <a:ext cx="5257800" cy="9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highlight>
                  <a:schemeClr val="dk1"/>
                </a:highlight>
              </a:rPr>
              <a:t>Histoire de Lounis</a:t>
            </a:r>
            <a:endParaRPr/>
          </a:p>
        </p:txBody>
      </p:sp>
      <p:sp>
        <p:nvSpPr>
          <p:cNvPr id="157" name="Google Shape;157;gd7f6eb44c1_0_9"/>
          <p:cNvSpPr txBox="1"/>
          <p:nvPr/>
        </p:nvSpPr>
        <p:spPr>
          <a:xfrm>
            <a:off x="88650" y="1374375"/>
            <a:ext cx="88620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Lounis est un kurde qui habite en Turquie. En raison des nombreuses persécutions envers son peuple, il a décidé de fuir son pays natal avec d’autres compagnons pour essayer d’atteindre, par la mer, l'île de Lesbos, en Grèce.</a:t>
            </a:r>
            <a:endParaRPr sz="1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spcBef>
                <a:spcPts val="800"/>
              </a:spcBef>
              <a:spcAft>
                <a:spcPts val="800"/>
              </a:spcAft>
              <a:buNone/>
            </a:pPr>
            <a:endParaRPr sz="1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8" name="Google Shape;158;gd7f6eb44c1_0_9"/>
          <p:cNvSpPr txBox="1"/>
          <p:nvPr/>
        </p:nvSpPr>
        <p:spPr>
          <a:xfrm>
            <a:off x="77250" y="2525226"/>
            <a:ext cx="30000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Histoire d’Inès</a:t>
            </a:r>
            <a:endParaRPr/>
          </a:p>
        </p:txBody>
      </p:sp>
      <p:sp>
        <p:nvSpPr>
          <p:cNvPr id="159" name="Google Shape;159;gd7f6eb44c1_0_9"/>
          <p:cNvSpPr txBox="1"/>
          <p:nvPr/>
        </p:nvSpPr>
        <p:spPr>
          <a:xfrm>
            <a:off x="77250" y="2932350"/>
            <a:ext cx="8989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Inès est mexicaine. Durant ses études secondaires et postsecondaires, elle a appris l’anglais et s’est intéressée davantage aux mathématiques, statistiques et probabilités. Elle a entendu dire que l’Université de Waterloo en Ontario, au Canada, est l’un des meilleurs établissements scolaires pour étudier en actuariat. Elle décide donc d’emménager en Ontario pour poursuivre ses études.</a:t>
            </a:r>
            <a:endParaRPr b="1"/>
          </a:p>
        </p:txBody>
      </p:sp>
      <p:sp>
        <p:nvSpPr>
          <p:cNvPr id="160" name="Google Shape;160;gd7f6eb44c1_0_9"/>
          <p:cNvSpPr txBox="1"/>
          <p:nvPr/>
        </p:nvSpPr>
        <p:spPr>
          <a:xfrm>
            <a:off x="77250" y="4819163"/>
            <a:ext cx="30000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Histoire d’Arman</a:t>
            </a:r>
            <a:endParaRPr/>
          </a:p>
        </p:txBody>
      </p:sp>
      <p:sp>
        <p:nvSpPr>
          <p:cNvPr id="161" name="Google Shape;161;gd7f6eb44c1_0_9"/>
          <p:cNvSpPr txBox="1"/>
          <p:nvPr/>
        </p:nvSpPr>
        <p:spPr>
          <a:xfrm>
            <a:off x="77250" y="5203875"/>
            <a:ext cx="86007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Arman habite dans un petit village proche de Kaboul, en Afghanistan. À la suite d’un bombardement qui a détruit sa maison, son frère et lui ont pris la route pour aller dans un village voisin situé à 10 km.</a:t>
            </a:r>
            <a:endParaRPr sz="1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b2413b5aa_0_0"/>
          <p:cNvSpPr txBox="1">
            <a:spLocks noGrp="1"/>
          </p:cNvSpPr>
          <p:nvPr>
            <p:ph type="ctrTitle"/>
          </p:nvPr>
        </p:nvSpPr>
        <p:spPr>
          <a:xfrm>
            <a:off x="318198" y="146182"/>
            <a:ext cx="6474900" cy="885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/>
              <a:t>Droits </a:t>
            </a:r>
            <a:r>
              <a:rPr lang="en-US" sz="3800" dirty="0" err="1"/>
              <a:t>menacés</a:t>
            </a:r>
            <a:endParaRPr lang="fr-FR" sz="3800" dirty="0" err="1"/>
          </a:p>
        </p:txBody>
      </p:sp>
      <p:pic>
        <p:nvPicPr>
          <p:cNvPr id="167" name="Google Shape;167;gdb2413b5aa_0_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75" y="1485012"/>
            <a:ext cx="1801200" cy="18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db2413b5aa_0_0"/>
          <p:cNvSpPr txBox="1"/>
          <p:nvPr/>
        </p:nvSpPr>
        <p:spPr>
          <a:xfrm>
            <a:off x="247825" y="3490000"/>
            <a:ext cx="23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Droit à la vie et à la sécurité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9" name="Google Shape;169;gdb2413b5aa_0_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350" y="1484997"/>
            <a:ext cx="2060925" cy="20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db2413b5aa_0_0"/>
          <p:cNvSpPr txBox="1"/>
          <p:nvPr/>
        </p:nvSpPr>
        <p:spPr>
          <a:xfrm>
            <a:off x="2890925" y="3490000"/>
            <a:ext cx="307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Droit  à l’eau et à des installations sanitaires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1" name="Google Shape;171;gdb2413b5aa_0_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325" y="1526475"/>
            <a:ext cx="1974000" cy="19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db2413b5aa_0_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277" y="3953000"/>
            <a:ext cx="1974100" cy="1974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db2413b5aa_0_0"/>
          <p:cNvSpPr txBox="1"/>
          <p:nvPr/>
        </p:nvSpPr>
        <p:spPr>
          <a:xfrm>
            <a:off x="6707600" y="5845550"/>
            <a:ext cx="219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Droit à la santé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4" name="Google Shape;174;gdb2413b5aa_0_0"/>
          <p:cNvSpPr txBox="1"/>
          <p:nvPr/>
        </p:nvSpPr>
        <p:spPr>
          <a:xfrm>
            <a:off x="6466725" y="3490000"/>
            <a:ext cx="157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Droit au logement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5" name="Google Shape;175;gdb2413b5aa_0_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00" y="4186827"/>
            <a:ext cx="1658746" cy="16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db2413b5aa_0_0"/>
          <p:cNvSpPr txBox="1"/>
          <p:nvPr/>
        </p:nvSpPr>
        <p:spPr>
          <a:xfrm>
            <a:off x="618075" y="5845550"/>
            <a:ext cx="19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Droit à l’éducation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7" name="Google Shape;177;gdb2413b5aa_0_0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77" y="4186835"/>
            <a:ext cx="1762075" cy="165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db2413b5aa_0_0"/>
          <p:cNvSpPr txBox="1"/>
          <p:nvPr/>
        </p:nvSpPr>
        <p:spPr>
          <a:xfrm>
            <a:off x="3333425" y="5845550"/>
            <a:ext cx="219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Droit à la sécurité et l’intégrité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108857" y="313237"/>
            <a:ext cx="9132708" cy="156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Narrow"/>
              <a:buNone/>
            </a:pPr>
            <a:r>
              <a:rPr lang="en-US" sz="3800" dirty="0" err="1"/>
              <a:t>Système</a:t>
            </a:r>
            <a:r>
              <a:rPr lang="en-US" sz="3800" dirty="0"/>
              <a:t> de protection des </a:t>
            </a:r>
            <a:r>
              <a:rPr lang="en-US" sz="3800" dirty="0" err="1"/>
              <a:t>personnes</a:t>
            </a:r>
            <a:r>
              <a:rPr lang="en-US" sz="3800" dirty="0"/>
              <a:t> </a:t>
            </a:r>
            <a:r>
              <a:rPr lang="en-US" sz="3800" dirty="0" err="1"/>
              <a:t>réfugiées</a:t>
            </a:r>
            <a:br>
              <a:rPr lang="en-US" sz="3800" dirty="0"/>
            </a:br>
            <a:r>
              <a:rPr lang="en-US" sz="3200" dirty="0">
                <a:solidFill>
                  <a:schemeClr val="lt1"/>
                </a:solidFill>
                <a:highlight>
                  <a:schemeClr val="dk1"/>
                </a:highlight>
              </a:rPr>
              <a:t>La </a:t>
            </a:r>
            <a:r>
              <a:rPr lang="en-US" sz="3200" dirty="0" err="1">
                <a:solidFill>
                  <a:schemeClr val="lt1"/>
                </a:solidFill>
                <a:highlight>
                  <a:schemeClr val="dk1"/>
                </a:highlight>
              </a:rPr>
              <a:t>Déclaration</a:t>
            </a:r>
            <a:r>
              <a:rPr lang="en-US" sz="3200" dirty="0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r>
              <a:rPr lang="en-US" sz="3200" dirty="0" err="1">
                <a:solidFill>
                  <a:schemeClr val="lt1"/>
                </a:solidFill>
                <a:highlight>
                  <a:schemeClr val="dk1"/>
                </a:highlight>
              </a:rPr>
              <a:t>universelle</a:t>
            </a:r>
            <a:r>
              <a:rPr lang="en-US" sz="3200" dirty="0">
                <a:solidFill>
                  <a:schemeClr val="lt1"/>
                </a:solidFill>
                <a:highlight>
                  <a:schemeClr val="dk1"/>
                </a:highlight>
              </a:rPr>
              <a:t> des droits de </a:t>
            </a:r>
            <a:r>
              <a:rPr lang="en-US" sz="3200" dirty="0" err="1">
                <a:solidFill>
                  <a:schemeClr val="lt1"/>
                </a:solidFill>
                <a:highlight>
                  <a:schemeClr val="dk1"/>
                </a:highlight>
              </a:rPr>
              <a:t>l’homme</a:t>
            </a:r>
            <a:r>
              <a:rPr lang="en-US" sz="3200" dirty="0">
                <a:solidFill>
                  <a:schemeClr val="lt1"/>
                </a:solidFill>
                <a:highlight>
                  <a:schemeClr val="dk1"/>
                </a:highlight>
              </a:rPr>
              <a:t> (1948)</a:t>
            </a:r>
            <a:endParaRPr lang="fr-FR" sz="3200">
              <a:solidFill>
                <a:schemeClr val="lt1"/>
              </a:solidFill>
              <a:highlight>
                <a:srgbClr val="000000"/>
              </a:highlight>
            </a:endParaRPr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225" y="2323635"/>
            <a:ext cx="3921370" cy="392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9407" y="2273394"/>
            <a:ext cx="3921367" cy="392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2837a07d_0_0"/>
          <p:cNvSpPr txBox="1">
            <a:spLocks noGrp="1"/>
          </p:cNvSpPr>
          <p:nvPr>
            <p:ph type="title"/>
          </p:nvPr>
        </p:nvSpPr>
        <p:spPr>
          <a:xfrm>
            <a:off x="192593" y="231781"/>
            <a:ext cx="870731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highlight>
                  <a:srgbClr val="FFFF00"/>
                </a:highlight>
              </a:rPr>
              <a:t>La Convention relative au </a:t>
            </a:r>
            <a:r>
              <a:rPr lang="en-US" sz="3800" dirty="0" err="1">
                <a:highlight>
                  <a:srgbClr val="FFFF00"/>
                </a:highlight>
              </a:rPr>
              <a:t>statut</a:t>
            </a:r>
            <a:r>
              <a:rPr lang="en-US" sz="3800" dirty="0">
                <a:highlight>
                  <a:srgbClr val="FFFF00"/>
                </a:highlight>
              </a:rPr>
              <a:t> des </a:t>
            </a:r>
            <a:r>
              <a:rPr lang="en-US" sz="3800" dirty="0" err="1">
                <a:highlight>
                  <a:srgbClr val="FFFF00"/>
                </a:highlight>
              </a:rPr>
              <a:t>réfugiés</a:t>
            </a:r>
            <a:r>
              <a:rPr lang="en-US" sz="3800" dirty="0">
                <a:highlight>
                  <a:srgbClr val="FFFF00"/>
                </a:highlight>
              </a:rPr>
              <a:t> (1951)</a:t>
            </a:r>
            <a:endParaRPr lang="fr-FR" sz="3800" dirty="0">
              <a:highlight>
                <a:srgbClr val="FFFF00"/>
              </a:highlight>
            </a:endParaRPr>
          </a:p>
        </p:txBody>
      </p:sp>
      <p:sp>
        <p:nvSpPr>
          <p:cNvPr id="191" name="Google Shape;191;gdc2837a07d_0_0"/>
          <p:cNvSpPr txBox="1"/>
          <p:nvPr/>
        </p:nvSpPr>
        <p:spPr>
          <a:xfrm>
            <a:off x="192828" y="1557475"/>
            <a:ext cx="4922347" cy="4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 Narrow"/>
              <a:buChar char="●"/>
            </a:pP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Définit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ce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qu’est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une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personne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réfugiée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et les obligations des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États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parties</a:t>
            </a:r>
            <a:endParaRPr sz="19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 dirty="0">
                <a:latin typeface="Arial Narrow"/>
                <a:ea typeface="Arial Narrow"/>
                <a:cs typeface="Arial Narrow"/>
                <a:sym typeface="Arial Narrow"/>
              </a:rPr>
              <a:t>Obligations des </a:t>
            </a:r>
            <a:r>
              <a:rPr lang="en-US" sz="1900" u="sng" dirty="0" err="1">
                <a:latin typeface="Arial Narrow"/>
                <a:ea typeface="Arial Narrow"/>
                <a:cs typeface="Arial Narrow"/>
                <a:sym typeface="Arial Narrow"/>
              </a:rPr>
              <a:t>États</a:t>
            </a:r>
            <a:r>
              <a:rPr lang="en-US" sz="1900" u="sng" dirty="0"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sz="1900" u="sng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 Narrow"/>
              <a:buChar char="●"/>
            </a:pP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Assure de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bonnes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conditions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d’accueil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19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 Narrow"/>
              <a:buChar char="●"/>
            </a:pP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Respecte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les droits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humains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des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personnes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sous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sa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responsabilité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19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 Narrow"/>
              <a:buChar char="●"/>
            </a:pP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Respecte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les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principes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 dirty="0" err="1">
                <a:latin typeface="Arial Narrow"/>
                <a:ea typeface="Arial Narrow"/>
                <a:cs typeface="Arial Narrow"/>
                <a:sym typeface="Arial Narrow"/>
              </a:rPr>
              <a:t>d’égalité</a:t>
            </a:r>
            <a:r>
              <a:rPr lang="en-US" sz="1900" dirty="0">
                <a:latin typeface="Arial Narrow"/>
                <a:ea typeface="Arial Narrow"/>
                <a:cs typeface="Arial Narrow"/>
                <a:sym typeface="Arial Narrow"/>
              </a:rPr>
              <a:t> et de non-discrimination.</a:t>
            </a:r>
            <a:endParaRPr sz="19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sz="2200" b="1" dirty="0">
                <a:latin typeface="Arial Narrow"/>
                <a:ea typeface="Arial Narrow"/>
                <a:cs typeface="Arial Narrow"/>
                <a:sym typeface="Arial Narrow"/>
              </a:rPr>
              <a:t>Le Canada a </a:t>
            </a:r>
            <a:r>
              <a:rPr lang="en-US" sz="2200" b="1" dirty="0" err="1">
                <a:latin typeface="Arial Narrow"/>
                <a:ea typeface="Arial Narrow"/>
                <a:cs typeface="Arial Narrow"/>
                <a:sym typeface="Arial Narrow"/>
              </a:rPr>
              <a:t>ratifié</a:t>
            </a:r>
            <a:r>
              <a:rPr lang="en-US" sz="2200" b="1" dirty="0">
                <a:latin typeface="Arial Narrow"/>
                <a:ea typeface="Arial Narrow"/>
                <a:cs typeface="Arial Narrow"/>
                <a:sym typeface="Arial Narrow"/>
              </a:rPr>
              <a:t> la Convention de 1951,et a </a:t>
            </a:r>
            <a:r>
              <a:rPr lang="en-US" sz="2200" b="1" dirty="0" err="1">
                <a:latin typeface="Arial Narrow"/>
                <a:ea typeface="Arial Narrow"/>
                <a:cs typeface="Arial Narrow"/>
                <a:sym typeface="Arial Narrow"/>
              </a:rPr>
              <a:t>donc</a:t>
            </a:r>
            <a:r>
              <a:rPr lang="en-US" sz="2200" b="1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200" b="1" dirty="0" err="1">
                <a:latin typeface="Arial Narrow"/>
                <a:ea typeface="Arial Narrow"/>
                <a:cs typeface="Arial Narrow"/>
                <a:sym typeface="Arial Narrow"/>
              </a:rPr>
              <a:t>l’obligation</a:t>
            </a:r>
            <a:r>
              <a:rPr lang="en-US" sz="2200" b="1" dirty="0">
                <a:latin typeface="Arial Narrow"/>
                <a:ea typeface="Arial Narrow"/>
                <a:cs typeface="Arial Narrow"/>
                <a:sym typeface="Arial Narrow"/>
              </a:rPr>
              <a:t> de la respecter</a:t>
            </a:r>
            <a:r>
              <a:rPr lang="en-US" sz="1900" b="1" dirty="0"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19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2" name="Google Shape;192;gdc2837a07d_0_0" descr="person holding quote paint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7950" y="1748275"/>
            <a:ext cx="3966050" cy="398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d7f6eb44c1_0_49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-60725" y="0"/>
            <a:ext cx="9211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d7f6eb44c1_0_49"/>
          <p:cNvSpPr txBox="1">
            <a:spLocks noGrp="1"/>
          </p:cNvSpPr>
          <p:nvPr>
            <p:ph type="title"/>
          </p:nvPr>
        </p:nvSpPr>
        <p:spPr>
          <a:xfrm>
            <a:off x="0" y="267881"/>
            <a:ext cx="870731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highlight>
                  <a:srgbClr val="FFFF00"/>
                </a:highlight>
              </a:rPr>
              <a:t>Le Haut-Commissariat des Nations </a:t>
            </a:r>
            <a:r>
              <a:rPr lang="en-US" sz="3800" dirty="0" err="1">
                <a:highlight>
                  <a:srgbClr val="FFFF00"/>
                </a:highlight>
              </a:rPr>
              <a:t>Unies</a:t>
            </a:r>
            <a:r>
              <a:rPr lang="en-US" sz="3800" dirty="0">
                <a:highlight>
                  <a:srgbClr val="FFFF00"/>
                </a:highlight>
              </a:rPr>
              <a:t> pour les </a:t>
            </a:r>
            <a:r>
              <a:rPr lang="en-US" sz="3800" dirty="0" err="1">
                <a:highlight>
                  <a:srgbClr val="FFFF00"/>
                </a:highlight>
              </a:rPr>
              <a:t>réfugiés</a:t>
            </a:r>
            <a:r>
              <a:rPr lang="en-US" sz="3800" dirty="0">
                <a:highlight>
                  <a:srgbClr val="FFFF00"/>
                </a:highlight>
              </a:rPr>
              <a:t> (HCR)</a:t>
            </a:r>
            <a:endParaRPr lang="fr-FR" sz="3800">
              <a:highlight>
                <a:srgbClr val="FFFF00"/>
              </a:highlight>
            </a:endParaRPr>
          </a:p>
        </p:txBody>
      </p:sp>
      <p:sp>
        <p:nvSpPr>
          <p:cNvPr id="199" name="Google Shape;199;gd7f6eb44c1_0_49"/>
          <p:cNvSpPr txBox="1"/>
          <p:nvPr/>
        </p:nvSpPr>
        <p:spPr>
          <a:xfrm>
            <a:off x="365500" y="2111450"/>
            <a:ext cx="81891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Institution chargée de faire respecter la Convention;</a:t>
            </a:r>
            <a:br>
              <a:rPr lang="en-US" sz="2400" dirty="0">
                <a:highlight>
                  <a:srgbClr val="000000"/>
                </a:highlight>
                <a:latin typeface="Arial Narrow"/>
                <a:ea typeface="Arial Narrow"/>
                <a:cs typeface="Arial Narrow"/>
              </a:rPr>
            </a:br>
            <a:endParaRPr sz="24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Financée par les gouvernements parties aux Nations Unies;</a:t>
            </a:r>
            <a:br>
              <a:rPr lang="en-US" sz="2400" dirty="0">
                <a:highlight>
                  <a:srgbClr val="000000"/>
                </a:highlight>
                <a:latin typeface="Arial Narrow"/>
                <a:ea typeface="Arial Narrow"/>
                <a:cs typeface="Arial Narrow"/>
              </a:rPr>
            </a:br>
            <a:endParaRPr sz="24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Gère les camps de réfugié.e.s sous mandat des Nations Unies;</a:t>
            </a:r>
            <a:br>
              <a:rPr lang="en-US" sz="2400" dirty="0">
                <a:highlight>
                  <a:srgbClr val="000000"/>
                </a:highlight>
                <a:latin typeface="Arial Narrow"/>
                <a:ea typeface="Arial Narrow"/>
                <a:cs typeface="Arial Narrow"/>
              </a:rPr>
            </a:br>
            <a:endParaRPr sz="24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indent="-381000"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Coordonne  la réinstallation des réfugié.e.s des pays d’asile vers  les pays </a:t>
            </a: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d’accueil</a:t>
            </a:r>
            <a:r>
              <a:rPr lang="en-US" sz="2400" dirty="0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d7f6eb44c1_0_41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0" y="2"/>
            <a:ext cx="9144000" cy="685799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d7f6eb44c1_0_41"/>
          <p:cNvSpPr txBox="1">
            <a:spLocks noGrp="1"/>
          </p:cNvSpPr>
          <p:nvPr>
            <p:ph type="title"/>
          </p:nvPr>
        </p:nvSpPr>
        <p:spPr>
          <a:xfrm>
            <a:off x="0" y="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/>
              <a:t>La </a:t>
            </a:r>
            <a:r>
              <a:rPr lang="en-US" sz="3800" dirty="0" err="1"/>
              <a:t>réalité</a:t>
            </a:r>
            <a:r>
              <a:rPr lang="en-US" sz="3800" dirty="0"/>
              <a:t> des camps de </a:t>
            </a:r>
            <a:r>
              <a:rPr lang="en-US" sz="3800" dirty="0" err="1"/>
              <a:t>réfugié.e.s</a:t>
            </a:r>
            <a:endParaRPr lang="fr-FR" sz="3800"/>
          </a:p>
        </p:txBody>
      </p:sp>
      <p:sp>
        <p:nvSpPr>
          <p:cNvPr id="206" name="Google Shape;206;gd7f6eb44c1_0_41"/>
          <p:cNvSpPr txBox="1"/>
          <p:nvPr/>
        </p:nvSpPr>
        <p:spPr>
          <a:xfrm>
            <a:off x="125925" y="1320818"/>
            <a:ext cx="56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La vie dans un camp c’est quoi?</a:t>
            </a:r>
            <a:endParaRPr/>
          </a:p>
        </p:txBody>
      </p:sp>
      <p:sp>
        <p:nvSpPr>
          <p:cNvPr id="207" name="Google Shape;207;gd7f6eb44c1_0_41"/>
          <p:cNvSpPr txBox="1"/>
          <p:nvPr/>
        </p:nvSpPr>
        <p:spPr>
          <a:xfrm>
            <a:off x="125925" y="2125409"/>
            <a:ext cx="88977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Dormir dans un endroit sans serrure ni murs solides</a:t>
            </a:r>
            <a:endParaRPr sz="24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Partager ses toilettes avec des centaines de personnes </a:t>
            </a:r>
            <a:endParaRPr sz="24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Dépendre de l’aide humanitaire pour manger, boire et avoir accès à un médecin</a:t>
            </a:r>
            <a:endParaRPr sz="24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Connaître de la discimination ou autres violences</a:t>
            </a:r>
            <a:endParaRPr sz="24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highlight>
                <a:schemeClr val="dk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 b="1">
                <a:solidFill>
                  <a:schemeClr val="lt1"/>
                </a:solidFill>
                <a:highlight>
                  <a:schemeClr val="dk1"/>
                </a:highlight>
                <a:latin typeface="Arial Narrow"/>
                <a:ea typeface="Arial Narrow"/>
                <a:cs typeface="Arial Narrow"/>
                <a:sym typeface="Arial Narrow"/>
              </a:rPr>
              <a:t>Avoir très peu de recours en cas de violations des droits</a:t>
            </a:r>
            <a:endParaRPr sz="2400" b="1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AICF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AICF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F74440C68BD428D121EBDBE703083" ma:contentTypeVersion="13" ma:contentTypeDescription="Create a new document." ma:contentTypeScope="" ma:versionID="1f4eea953182f63068f219fd75cb9529">
  <xsd:schema xmlns:xsd="http://www.w3.org/2001/XMLSchema" xmlns:xs="http://www.w3.org/2001/XMLSchema" xmlns:p="http://schemas.microsoft.com/office/2006/metadata/properties" xmlns:ns2="40a4dd84-5f9c-4168-8bfd-51b40261616f" xmlns:ns3="060817af-411d-464f-884e-ca21f829da4d" targetNamespace="http://schemas.microsoft.com/office/2006/metadata/properties" ma:root="true" ma:fieldsID="6f6b6d59ded0bd390ca114f7b14863af" ns2:_="" ns3:_="">
    <xsd:import namespace="40a4dd84-5f9c-4168-8bfd-51b40261616f"/>
    <xsd:import namespace="060817af-411d-464f-884e-ca21f829d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4dd84-5f9c-4168-8bfd-51b4026161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817af-411d-464f-884e-ca21f829da4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96A190-73EF-4B16-927B-1A49E93858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B4233C-18AE-41D3-AFDF-5C91418F8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4dd84-5f9c-4168-8bfd-51b40261616f"/>
    <ds:schemaRef ds:uri="060817af-411d-464f-884e-ca21f829d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8243D7-590C-42A3-93B7-04DBDE798E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881</Words>
  <Application>Microsoft Macintosh PowerPoint</Application>
  <PresentationFormat>Affichage à l'écran (4:3)</PresentationFormat>
  <Paragraphs>128</Paragraphs>
  <Slides>21</Slides>
  <Notes>21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Calibri</vt:lpstr>
      <vt:lpstr>Arial</vt:lpstr>
      <vt:lpstr>Arial Narrow</vt:lpstr>
      <vt:lpstr>Thème AICF</vt:lpstr>
      <vt:lpstr>Thème AICF</vt:lpstr>
      <vt:lpstr>RÉFUGIÉ.E.S ET PRÉJUGÉS</vt:lpstr>
      <vt:lpstr>OBJECTIFS DE L’ATELIER</vt:lpstr>
      <vt:lpstr>Ce que représente une personne réfugiée pour moi…</vt:lpstr>
      <vt:lpstr>Réfugié.e, déplacé.e interne ou migrant.e?</vt:lpstr>
      <vt:lpstr>Droits menacés</vt:lpstr>
      <vt:lpstr>Système de protection des personnes réfugiées La Déclaration universelle des droits de l’homme (1948)</vt:lpstr>
      <vt:lpstr>La Convention relative au statut des réfugiés (1951)</vt:lpstr>
      <vt:lpstr>Le Haut-Commissariat des Nations Unies pour les réfugiés (HCR)</vt:lpstr>
      <vt:lpstr>La réalité des camps de réfugié.e.s</vt:lpstr>
      <vt:lpstr>Situation mondiale 2020 </vt:lpstr>
      <vt:lpstr>Principaux pays d’origine et d'accueil des personnes réfugiées </vt:lpstr>
      <vt:lpstr>Présentation PowerPoint</vt:lpstr>
      <vt:lpstr>Les préjugés et les stéréotypes envers les réfugié.e.s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Pistes d’action que tu peux entreprendre!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RÉFUGIÉ.E.S ET PRÉJUGÉS</dc:title>
  <dc:creator>Marie-Philippe Guérin</dc:creator>
  <cp:lastModifiedBy>Perrine Cure</cp:lastModifiedBy>
  <cp:revision>82</cp:revision>
  <dcterms:created xsi:type="dcterms:W3CDTF">2020-07-29T18:35:22Z</dcterms:created>
  <dcterms:modified xsi:type="dcterms:W3CDTF">2021-08-31T20:53:00Z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0x010100FA8F74440C68BD428D121EBDBE703083</vt:lpwstr>
  </property>
</Properties>
</file>