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embeddedFontLst>
    <p:embeddedFont>
      <p:font typeface="Arial Narrow" panose="020B0604020202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6"/>
  </p:normalViewPr>
  <p:slideViewPr>
    <p:cSldViewPr snapToGrid="0" snapToObjects="1">
      <p:cViewPr varScale="1">
        <p:scale>
          <a:sx n="106" d="100"/>
          <a:sy n="106" d="100"/>
        </p:scale>
        <p:origin x="124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 name="Google Shape;14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lvl="0" indent="0" algn="l" rtl="0">
              <a:lnSpc>
                <a:spcPct val="100000"/>
              </a:lnSpc>
              <a:spcBef>
                <a:spcPts val="0"/>
              </a:spcBef>
              <a:spcAft>
                <a:spcPts val="0"/>
              </a:spcAft>
              <a:buSzPts val="1100"/>
              <a:buNone/>
            </a:pPr>
            <a:r>
              <a:rPr lang="en-US" sz="1400" b="0" i="0" u="none" strike="noStrike" cap="none">
                <a:solidFill>
                  <a:srgbClr val="000000"/>
                </a:solidFill>
                <a:latin typeface="Arial Narrow"/>
                <a:ea typeface="Arial Narrow"/>
                <a:cs typeface="Arial Narrow"/>
                <a:sym typeface="Arial Narrow"/>
              </a:rPr>
              <a:t>Animateur.trice : “Amnistie internationale est une organisation de défense des droits humains. Notre travail est multiple. </a:t>
            </a:r>
            <a:br>
              <a:rPr lang="en-US" sz="1400" b="0" i="0" u="none" strike="noStrike" cap="none">
                <a:solidFill>
                  <a:srgbClr val="000000"/>
                </a:solidFill>
                <a:latin typeface="Arial Narrow"/>
                <a:ea typeface="Arial Narrow"/>
                <a:cs typeface="Arial Narrow"/>
                <a:sym typeface="Arial Narrow"/>
              </a:rPr>
            </a:br>
            <a:endParaRPr sz="1400" b="0" i="0">
              <a:latin typeface="Arial Narrow"/>
              <a:ea typeface="Arial Narrow"/>
              <a:cs typeface="Arial Narrow"/>
              <a:sym typeface="Arial Narrow"/>
            </a:endParaRPr>
          </a:p>
          <a:p>
            <a:pPr marL="457200" lvl="0" indent="-298450" algn="l" rtl="0">
              <a:lnSpc>
                <a:spcPct val="100000"/>
              </a:lnSpc>
              <a:spcBef>
                <a:spcPts val="0"/>
              </a:spcBef>
              <a:spcAft>
                <a:spcPts val="0"/>
              </a:spcAft>
              <a:buSzPts val="1100"/>
              <a:buChar char="●"/>
            </a:pPr>
            <a:r>
              <a:rPr lang="en-US" sz="1400" b="0" i="0" u="none" strike="noStrike" cap="none">
                <a:solidFill>
                  <a:srgbClr val="000000"/>
                </a:solidFill>
                <a:latin typeface="Arial Narrow"/>
                <a:ea typeface="Arial Narrow"/>
                <a:cs typeface="Arial Narrow"/>
                <a:sym typeface="Arial Narrow"/>
              </a:rPr>
              <a:t>Recherche : nous envoyons des chercheurs sur le terrain partout dans le monde pour documenter les violations des droits humains. </a:t>
            </a:r>
            <a:r>
              <a:rPr lang="en-US" sz="1400">
                <a:latin typeface="Arial Narrow"/>
                <a:ea typeface="Arial Narrow"/>
                <a:cs typeface="Arial Narrow"/>
                <a:sym typeface="Arial Narrow"/>
              </a:rPr>
              <a:t>N</a:t>
            </a:r>
            <a:r>
              <a:rPr lang="en-US" sz="1400" b="0" i="0" u="none" strike="noStrike" cap="none">
                <a:solidFill>
                  <a:srgbClr val="000000"/>
                </a:solidFill>
                <a:latin typeface="Arial Narrow"/>
                <a:ea typeface="Arial Narrow"/>
                <a:cs typeface="Arial Narrow"/>
                <a:sym typeface="Arial Narrow"/>
              </a:rPr>
              <a:t>ous produisons des rapports détaillés et crédibles permettant d’appuyer notre travail avec les gouvernements (recommandations). </a:t>
            </a:r>
            <a:endParaRPr sz="1400" b="0" i="0">
              <a:latin typeface="Arial Narrow"/>
              <a:ea typeface="Arial Narrow"/>
              <a:cs typeface="Arial Narrow"/>
              <a:sym typeface="Arial Narrow"/>
            </a:endParaRPr>
          </a:p>
          <a:p>
            <a:pPr marL="457200" lvl="0" indent="-298450" algn="l" rtl="0">
              <a:lnSpc>
                <a:spcPct val="100000"/>
              </a:lnSpc>
              <a:spcBef>
                <a:spcPts val="0"/>
              </a:spcBef>
              <a:spcAft>
                <a:spcPts val="0"/>
              </a:spcAft>
              <a:buSzPts val="1100"/>
              <a:buChar char="●"/>
            </a:pPr>
            <a:r>
              <a:rPr lang="en-US" sz="1400" b="0" i="0" u="none" strike="noStrike" cap="none">
                <a:solidFill>
                  <a:srgbClr val="000000"/>
                </a:solidFill>
                <a:latin typeface="Arial Narrow"/>
                <a:ea typeface="Arial Narrow"/>
                <a:cs typeface="Arial Narrow"/>
                <a:sym typeface="Arial Narrow"/>
              </a:rPr>
              <a:t>Plaidoyer : nous travaillons </a:t>
            </a:r>
            <a:r>
              <a:rPr lang="en-US" sz="1400">
                <a:latin typeface="Arial Narrow"/>
                <a:ea typeface="Arial Narrow"/>
                <a:cs typeface="Arial Narrow"/>
                <a:sym typeface="Arial Narrow"/>
              </a:rPr>
              <a:t>auprès</a:t>
            </a:r>
            <a:r>
              <a:rPr lang="en-US" sz="1400" b="0" i="0" u="none" strike="noStrike" cap="none">
                <a:solidFill>
                  <a:srgbClr val="000000"/>
                </a:solidFill>
                <a:latin typeface="Arial Narrow"/>
                <a:ea typeface="Arial Narrow"/>
                <a:cs typeface="Arial Narrow"/>
                <a:sym typeface="Arial Narrow"/>
              </a:rPr>
              <a:t> </a:t>
            </a:r>
            <a:r>
              <a:rPr lang="en-US" sz="1400">
                <a:latin typeface="Arial Narrow"/>
                <a:ea typeface="Arial Narrow"/>
                <a:cs typeface="Arial Narrow"/>
                <a:sym typeface="Arial Narrow"/>
              </a:rPr>
              <a:t>d</a:t>
            </a:r>
            <a:r>
              <a:rPr lang="en-US" sz="1400" b="0" i="0" u="none" strike="noStrike" cap="none">
                <a:solidFill>
                  <a:srgbClr val="000000"/>
                </a:solidFill>
                <a:latin typeface="Arial Narrow"/>
                <a:ea typeface="Arial Narrow"/>
                <a:cs typeface="Arial Narrow"/>
                <a:sym typeface="Arial Narrow"/>
              </a:rPr>
              <a:t>es gouvernements pour que cessent des violations des droits humains. </a:t>
            </a:r>
            <a:endParaRPr sz="1400" b="0" i="0">
              <a:latin typeface="Arial Narrow"/>
              <a:ea typeface="Arial Narrow"/>
              <a:cs typeface="Arial Narrow"/>
              <a:sym typeface="Arial Narrow"/>
            </a:endParaRPr>
          </a:p>
          <a:p>
            <a:pPr marL="457200" lvl="0" indent="-298450" algn="l" rtl="0">
              <a:lnSpc>
                <a:spcPct val="100000"/>
              </a:lnSpc>
              <a:spcBef>
                <a:spcPts val="0"/>
              </a:spcBef>
              <a:spcAft>
                <a:spcPts val="0"/>
              </a:spcAft>
              <a:buSzPts val="1100"/>
              <a:buChar char="●"/>
            </a:pPr>
            <a:r>
              <a:rPr lang="en-US" sz="1400" b="0" i="0" u="none" strike="noStrike" cap="none">
                <a:solidFill>
                  <a:srgbClr val="000000"/>
                </a:solidFill>
                <a:latin typeface="Arial Narrow"/>
                <a:ea typeface="Arial Narrow"/>
                <a:cs typeface="Arial Narrow"/>
                <a:sym typeface="Arial Narrow"/>
              </a:rPr>
              <a:t>Éducation et sensibilisation : nous alertons la population </a:t>
            </a:r>
            <a:r>
              <a:rPr lang="en-US" sz="1400">
                <a:latin typeface="Arial Narrow"/>
                <a:ea typeface="Arial Narrow"/>
                <a:cs typeface="Arial Narrow"/>
                <a:sym typeface="Arial Narrow"/>
              </a:rPr>
              <a:t>sur</a:t>
            </a:r>
            <a:r>
              <a:rPr lang="en-US" sz="1400" b="0" i="0" u="none" strike="noStrike" cap="none">
                <a:solidFill>
                  <a:srgbClr val="000000"/>
                </a:solidFill>
                <a:latin typeface="Arial Narrow"/>
                <a:ea typeface="Arial Narrow"/>
                <a:cs typeface="Arial Narrow"/>
                <a:sym typeface="Arial Narrow"/>
              </a:rPr>
              <a:t> les violations massives des droits qui ont lieu partout dans le monde</a:t>
            </a:r>
            <a:endParaRPr sz="1400" b="0" i="0">
              <a:latin typeface="Arial Narrow"/>
              <a:ea typeface="Arial Narrow"/>
              <a:cs typeface="Arial Narrow"/>
              <a:sym typeface="Arial Narrow"/>
            </a:endParaRPr>
          </a:p>
          <a:p>
            <a:pPr marL="457200" lvl="0" indent="-298450" algn="l" rtl="0">
              <a:lnSpc>
                <a:spcPct val="100000"/>
              </a:lnSpc>
              <a:spcBef>
                <a:spcPts val="0"/>
              </a:spcBef>
              <a:spcAft>
                <a:spcPts val="0"/>
              </a:spcAft>
              <a:buSzPts val="1100"/>
              <a:buChar char="●"/>
            </a:pPr>
            <a:r>
              <a:rPr lang="en-US" sz="1400" b="0" i="0" u="none" strike="noStrike" cap="none">
                <a:solidFill>
                  <a:srgbClr val="000000"/>
                </a:solidFill>
                <a:latin typeface="Arial Narrow"/>
                <a:ea typeface="Arial Narrow"/>
                <a:cs typeface="Arial Narrow"/>
                <a:sym typeface="Arial Narrow"/>
              </a:rPr>
              <a:t>Action : nous proposons des actions sur le terrain ou en ligne et invitons la population à participer pour faire avancer les droits humains. Notre arme ? </a:t>
            </a:r>
            <a:r>
              <a:rPr lang="en-US" sz="1400">
                <a:latin typeface="Arial Narrow"/>
                <a:ea typeface="Arial Narrow"/>
                <a:cs typeface="Arial Narrow"/>
                <a:sym typeface="Arial Narrow"/>
              </a:rPr>
              <a:t>L</a:t>
            </a:r>
            <a:r>
              <a:rPr lang="en-US" sz="1400" b="0" i="0" u="none" strike="noStrike" cap="none">
                <a:solidFill>
                  <a:srgbClr val="000000"/>
                </a:solidFill>
                <a:latin typeface="Arial Narrow"/>
                <a:ea typeface="Arial Narrow"/>
                <a:cs typeface="Arial Narrow"/>
                <a:sym typeface="Arial Narrow"/>
              </a:rPr>
              <a:t>e stylo. Nous écrivons des lettres, faisons signer des pétitions, organisons des activités (kiosques, conférences, actions publiques,...) Une action seule ne fera pas la différence</a:t>
            </a:r>
            <a:r>
              <a:rPr lang="en-US" sz="1400">
                <a:latin typeface="Arial Narrow"/>
                <a:ea typeface="Arial Narrow"/>
                <a:cs typeface="Arial Narrow"/>
                <a:sym typeface="Arial Narrow"/>
              </a:rPr>
              <a:t>.</a:t>
            </a:r>
            <a:r>
              <a:rPr lang="en-US" sz="1400" b="0" i="0" u="none" strike="noStrike" cap="none">
                <a:solidFill>
                  <a:srgbClr val="000000"/>
                </a:solidFill>
                <a:latin typeface="Arial Narrow"/>
                <a:ea typeface="Arial Narrow"/>
                <a:cs typeface="Arial Narrow"/>
                <a:sym typeface="Arial Narrow"/>
              </a:rPr>
              <a:t> </a:t>
            </a:r>
            <a:r>
              <a:rPr lang="en-US" sz="1400">
                <a:latin typeface="Arial Narrow"/>
                <a:ea typeface="Arial Narrow"/>
                <a:cs typeface="Arial Narrow"/>
                <a:sym typeface="Arial Narrow"/>
              </a:rPr>
              <a:t>U</a:t>
            </a:r>
            <a:r>
              <a:rPr lang="en-US" sz="1400" b="0" i="0" u="none" strike="noStrike" cap="none">
                <a:solidFill>
                  <a:srgbClr val="000000"/>
                </a:solidFill>
                <a:latin typeface="Arial Narrow"/>
                <a:ea typeface="Arial Narrow"/>
                <a:cs typeface="Arial Narrow"/>
                <a:sym typeface="Arial Narrow"/>
              </a:rPr>
              <a:t>ne action </a:t>
            </a:r>
            <a:r>
              <a:rPr lang="en-US" sz="1400">
                <a:latin typeface="Arial Narrow"/>
                <a:ea typeface="Arial Narrow"/>
                <a:cs typeface="Arial Narrow"/>
                <a:sym typeface="Arial Narrow"/>
              </a:rPr>
              <a:t>réalisée</a:t>
            </a:r>
            <a:r>
              <a:rPr lang="en-US" sz="1400" b="0" i="0" u="none" strike="noStrike" cap="none">
                <a:solidFill>
                  <a:srgbClr val="000000"/>
                </a:solidFill>
                <a:latin typeface="Arial Narrow"/>
                <a:ea typeface="Arial Narrow"/>
                <a:cs typeface="Arial Narrow"/>
                <a:sym typeface="Arial Narrow"/>
              </a:rPr>
              <a:t> par des centaines voire des milliers de personnes aura un impact ! C’est la force d’Amnistie ! Des millions de personnes comme vous et moi qui veulent le respect des droits humains pour toutes et tous !”</a:t>
            </a:r>
            <a:br>
              <a:rPr lang="en-US" sz="1400" b="0" i="0">
                <a:latin typeface="Arial Narrow"/>
                <a:ea typeface="Arial Narrow"/>
                <a:cs typeface="Arial Narrow"/>
                <a:sym typeface="Arial Narrow"/>
              </a:rPr>
            </a:br>
            <a:endParaRPr sz="1400" b="0" i="0">
              <a:latin typeface="Arial Narrow"/>
              <a:ea typeface="Arial Narrow"/>
              <a:cs typeface="Arial Narrow"/>
              <a:sym typeface="Arial Narrow"/>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6" name="Google Shape;2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b="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0"/>
              </a:spcAft>
              <a:buNone/>
            </a:pPr>
            <a:endParaRPr b="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CA" dirty="0"/>
              <a:t>Si la vidéo ne fonctionne pas, vous pouvez la visionner sur </a:t>
            </a:r>
            <a:r>
              <a:rPr lang="fr-CA" dirty="0" err="1"/>
              <a:t>Youtube</a:t>
            </a:r>
            <a:r>
              <a:rPr lang="fr-CA" dirty="0"/>
              <a:t> : https://</a:t>
            </a:r>
            <a:r>
              <a:rPr lang="fr-CA" dirty="0" err="1"/>
              <a:t>www.youtube.com</a:t>
            </a:r>
            <a:r>
              <a:rPr lang="fr-CA" dirty="0"/>
              <a:t>/</a:t>
            </a:r>
            <a:r>
              <a:rPr lang="fr-CA" dirty="0" err="1"/>
              <a:t>watch?v</a:t>
            </a:r>
            <a:r>
              <a:rPr lang="fr-CA" dirty="0"/>
              <a:t>=7LWPkn1kQs4&amp;t=85s</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b="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8e262ce2c7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g8e262ce2c7_2_75:notes"/>
          <p:cNvSpPr>
            <a:spLocks noGrp="1" noRot="1" noChangeAspect="1"/>
          </p:cNvSpPr>
          <p:nvPr>
            <p:ph type="sldImg" idx="2"/>
          </p:nvPr>
        </p:nvSpPr>
        <p:spPr>
          <a:xfrm>
            <a:off x="1714753" y="685800"/>
            <a:ext cx="342916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8e262ce2c7_2_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g8e262ce2c7_2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f5476febf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f5476feb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f5476feb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f5476feb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52400" y="4114799"/>
            <a:ext cx="5257800" cy="186404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Narrow"/>
              <a:buNone/>
              <a:defRPr sz="6000"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2"/>
          <p:cNvSpPr txBox="1">
            <a:spLocks noGrp="1"/>
          </p:cNvSpPr>
          <p:nvPr>
            <p:ph type="subTitle" idx="1"/>
          </p:nvPr>
        </p:nvSpPr>
        <p:spPr>
          <a:xfrm>
            <a:off x="152400" y="3137647"/>
            <a:ext cx="5257800" cy="977152"/>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600"/>
              <a:buNone/>
              <a:defRPr sz="3600">
                <a:solidFill>
                  <a:schemeClr val="lt1"/>
                </a:solidFill>
                <a:highlight>
                  <a:srgbClr val="000000"/>
                </a:high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 name="Google Shape;13;p2"/>
          <p:cNvPicPr preferRelativeResize="0"/>
          <p:nvPr/>
        </p:nvPicPr>
        <p:blipFill rotWithShape="1">
          <a:blip r:embed="rId2">
            <a:alphaModFix/>
          </a:blip>
          <a:srcRect/>
          <a:stretch/>
        </p:blipFill>
        <p:spPr>
          <a:xfrm>
            <a:off x="-432975" y="0"/>
            <a:ext cx="10287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0" y="136524"/>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Narrow"/>
              <a:buNone/>
              <a:defRPr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1"/>
          <p:cNvSpPr txBox="1">
            <a:spLocks noGrp="1"/>
          </p:cNvSpPr>
          <p:nvPr>
            <p:ph type="body" idx="1"/>
          </p:nvPr>
        </p:nvSpPr>
        <p:spPr>
          <a:xfrm rot="-5400000">
            <a:off x="2192289" y="-730204"/>
            <a:ext cx="4490478" cy="887505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1" i="0">
                <a:solidFill>
                  <a:schemeClr val="lt1"/>
                </a:solidFill>
                <a:highlight>
                  <a:srgbClr val="000000"/>
                </a:highlight>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0" i="0">
                <a:latin typeface="Arial Narrow"/>
                <a:ea typeface="Arial Narrow"/>
                <a:cs typeface="Arial Narrow"/>
                <a:sym typeface="Arial Narrow"/>
              </a:defRPr>
            </a:lvl2pPr>
            <a:lvl3pPr marL="1371600" lvl="2" indent="-355600" algn="l">
              <a:lnSpc>
                <a:spcPct val="90000"/>
              </a:lnSpc>
              <a:spcBef>
                <a:spcPts val="500"/>
              </a:spcBef>
              <a:spcAft>
                <a:spcPts val="0"/>
              </a:spcAft>
              <a:buClr>
                <a:schemeClr val="dk1"/>
              </a:buClr>
              <a:buSzPts val="2000"/>
              <a:buChar char="•"/>
              <a:defRPr b="0" i="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4pPr>
            <a:lvl5pPr marL="2286000" lvl="4"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rot="-5400000">
            <a:off x="-2117865" y="2249349"/>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Narrow"/>
              <a:buNone/>
              <a:defRPr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2447479" y="-344321"/>
            <a:ext cx="5811838" cy="715901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1" i="0">
                <a:solidFill>
                  <a:schemeClr val="lt1"/>
                </a:solidFill>
                <a:highlight>
                  <a:srgbClr val="000000"/>
                </a:highlight>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0" i="0">
                <a:latin typeface="Arial Narrow"/>
                <a:ea typeface="Arial Narrow"/>
                <a:cs typeface="Arial Narrow"/>
                <a:sym typeface="Arial Narrow"/>
              </a:defRPr>
            </a:lvl2pPr>
            <a:lvl3pPr marL="1371600" lvl="2" indent="-355600" algn="l">
              <a:lnSpc>
                <a:spcPct val="90000"/>
              </a:lnSpc>
              <a:spcBef>
                <a:spcPts val="500"/>
              </a:spcBef>
              <a:spcAft>
                <a:spcPts val="0"/>
              </a:spcAft>
              <a:buClr>
                <a:schemeClr val="dk1"/>
              </a:buClr>
              <a:buSzPts val="2000"/>
              <a:buChar char="•"/>
              <a:defRPr b="0" i="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4pPr>
            <a:lvl5pPr marL="2286000" lvl="4"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1" name="Google Shape;81;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87" name="Google Shape;87;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1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p18"/>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2" name="Google Shape;102;p1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11"/>
        <p:cNvGrpSpPr/>
        <p:nvPr/>
      </p:nvGrpSpPr>
      <p:grpSpPr>
        <a:xfrm>
          <a:off x="0" y="0"/>
          <a:ext cx="0" cy="0"/>
          <a:chOff x="0" y="0"/>
          <a:chExt cx="0" cy="0"/>
        </a:xfrm>
      </p:grpSpPr>
      <p:sp>
        <p:nvSpPr>
          <p:cNvPr id="112" name="Google Shape;112;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1"/>
          <p:cNvSpPr txBox="1">
            <a:spLocks noGrp="1"/>
          </p:cNvSpPr>
          <p:nvPr>
            <p:ph type="body" idx="1"/>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8" name="Google Shape;118;p2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9" name="Google Shape;119;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0" y="43030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Narrow"/>
              <a:buNone/>
              <a:defRPr b="1" i="0">
                <a:solidFill>
                  <a:schemeClr val="dk1"/>
                </a:solidFill>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2"/>
          <p:cNvSpPr>
            <a:spLocks noGrp="1"/>
          </p:cNvSpPr>
          <p:nvPr>
            <p:ph type="pic" idx="2"/>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25" name="Google Shape;125;p2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6" name="Google Shape;126;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4"/>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18"/>
        <p:cNvGrpSpPr/>
        <p:nvPr/>
      </p:nvGrpSpPr>
      <p:grpSpPr>
        <a:xfrm>
          <a:off x="0" y="0"/>
          <a:ext cx="0" cy="0"/>
          <a:chOff x="0" y="0"/>
          <a:chExt cx="0" cy="0"/>
        </a:xfrm>
      </p:grpSpPr>
      <p:sp>
        <p:nvSpPr>
          <p:cNvPr id="19" name="Google Shape;19;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4746" y="754103"/>
            <a:ext cx="7886700" cy="800286"/>
          </a:xfrm>
          <a:prstGeom prst="rect">
            <a:avLst/>
          </a:prstGeom>
          <a:noFill/>
          <a:ln>
            <a:noFill/>
          </a:ln>
        </p:spPr>
        <p:txBody>
          <a:bodyPr spcFirstLastPara="1" wrap="square" lIns="91425" tIns="45700" rIns="91425" bIns="45700" anchor="ctr" anchorCtr="0">
            <a:noAutofit/>
          </a:bodyPr>
          <a:lstStyle>
            <a:lvl1pPr lvl="0" algn="just">
              <a:lnSpc>
                <a:spcPct val="90000"/>
              </a:lnSpc>
              <a:spcBef>
                <a:spcPts val="0"/>
              </a:spcBef>
              <a:spcAft>
                <a:spcPts val="0"/>
              </a:spcAft>
              <a:buClr>
                <a:schemeClr val="dk1"/>
              </a:buClr>
              <a:buSzPts val="4000"/>
              <a:buFont typeface="Arial Narrow"/>
              <a:buNone/>
              <a:defRPr sz="4000" b="1" i="0">
                <a:solidFill>
                  <a:schemeClr val="dk1"/>
                </a:solidFill>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4746" y="1785259"/>
            <a:ext cx="7886700"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0" i="0">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0" i="0">
                <a:latin typeface="Arial Narrow"/>
                <a:ea typeface="Arial Narrow"/>
                <a:cs typeface="Arial Narrow"/>
                <a:sym typeface="Arial Narrow"/>
              </a:defRPr>
            </a:lvl2pPr>
            <a:lvl3pPr marL="1371600" lvl="2" indent="-355600" algn="l">
              <a:lnSpc>
                <a:spcPct val="90000"/>
              </a:lnSpc>
              <a:spcBef>
                <a:spcPts val="500"/>
              </a:spcBef>
              <a:spcAft>
                <a:spcPts val="0"/>
              </a:spcAft>
              <a:buClr>
                <a:schemeClr val="dk1"/>
              </a:buClr>
              <a:buSzPts val="2000"/>
              <a:buChar char="•"/>
              <a:defRPr b="0" i="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4pPr>
            <a:lvl5pPr marL="2286000" lvl="4"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
          <p:cNvSpPr txBox="1"/>
          <p:nvPr/>
        </p:nvSpPr>
        <p:spPr>
          <a:xfrm>
            <a:off x="84746" y="169022"/>
            <a:ext cx="2257990"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highlight>
                  <a:srgbClr val="000000"/>
                </a:highlight>
                <a:latin typeface="Calibri"/>
                <a:ea typeface="Calibri"/>
                <a:cs typeface="Calibri"/>
                <a:sym typeface="Calibri"/>
              </a:rPr>
              <a:t>Sous-titre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5"/>
        <p:cNvGrpSpPr/>
        <p:nvPr/>
      </p:nvGrpSpPr>
      <p:grpSpPr>
        <a:xfrm>
          <a:off x="0" y="0"/>
          <a:ext cx="0" cy="0"/>
          <a:chOff x="0" y="0"/>
          <a:chExt cx="0" cy="0"/>
        </a:xfrm>
      </p:grpSpPr>
      <p:sp>
        <p:nvSpPr>
          <p:cNvPr id="26" name="Google Shape;2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p:nvPr/>
        </p:nvSpPr>
        <p:spPr>
          <a:xfrm>
            <a:off x="0" y="4132728"/>
            <a:ext cx="5257800" cy="1864043"/>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6000"/>
              <a:buFont typeface="Arial Narrow"/>
              <a:buNone/>
            </a:pPr>
            <a:r>
              <a:rPr lang="en-US" sz="6000" b="1" i="0" u="none" strike="noStrike" cap="none">
                <a:solidFill>
                  <a:schemeClr val="dk1"/>
                </a:solidFill>
                <a:highlight>
                  <a:srgbClr val="FFFF00"/>
                </a:highlight>
                <a:latin typeface="Arial Narrow"/>
                <a:ea typeface="Arial Narrow"/>
                <a:cs typeface="Arial Narrow"/>
                <a:sym typeface="Arial Narrow"/>
              </a:rPr>
              <a:t>MODIFIER LE STYLE DU TITRE</a:t>
            </a:r>
            <a:endParaRPr sz="6000" b="1" i="0" u="none" strike="noStrike" cap="none">
              <a:solidFill>
                <a:schemeClr val="dk1"/>
              </a:solidFill>
              <a:highlight>
                <a:srgbClr val="FFFF00"/>
              </a:highlight>
              <a:latin typeface="Arial Narrow"/>
              <a:ea typeface="Arial Narrow"/>
              <a:cs typeface="Arial Narrow"/>
              <a:sym typeface="Arial Narrow"/>
            </a:endParaRPr>
          </a:p>
        </p:txBody>
      </p:sp>
      <p:sp>
        <p:nvSpPr>
          <p:cNvPr id="29" name="Google Shape;29;p6"/>
          <p:cNvSpPr txBox="1">
            <a:spLocks noGrp="1"/>
          </p:cNvSpPr>
          <p:nvPr>
            <p:ph type="subTitle" idx="1"/>
          </p:nvPr>
        </p:nvSpPr>
        <p:spPr>
          <a:xfrm>
            <a:off x="0" y="3281082"/>
            <a:ext cx="5486400" cy="1050410"/>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chemeClr val="lt1"/>
              </a:buClr>
              <a:buSzPts val="3200"/>
              <a:buNone/>
              <a:defRPr sz="3200">
                <a:solidFill>
                  <a:schemeClr val="lt1"/>
                </a:solidFill>
                <a:highlight>
                  <a:srgbClr val="000000"/>
                </a:high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0" y="45271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Narrow"/>
              <a:buNone/>
              <a:defRPr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7"/>
          <p:cNvSpPr txBox="1">
            <a:spLocks noGrp="1"/>
          </p:cNvSpPr>
          <p:nvPr>
            <p:ph type="body" idx="1"/>
          </p:nvPr>
        </p:nvSpPr>
        <p:spPr>
          <a:xfrm>
            <a:off x="-1819" y="1825625"/>
            <a:ext cx="4139874"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1" i="0">
                <a:solidFill>
                  <a:schemeClr val="lt1"/>
                </a:solidFill>
                <a:highlight>
                  <a:srgbClr val="000000"/>
                </a:highlight>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1" i="0"/>
            </a:lvl2pPr>
            <a:lvl3pPr marL="1371600" lvl="2" indent="-355600" algn="l">
              <a:lnSpc>
                <a:spcPct val="90000"/>
              </a:lnSpc>
              <a:spcBef>
                <a:spcPts val="500"/>
              </a:spcBef>
              <a:spcAft>
                <a:spcPts val="0"/>
              </a:spcAft>
              <a:buClr>
                <a:schemeClr val="dk1"/>
              </a:buClr>
              <a:buSzPts val="2000"/>
              <a:buChar char="•"/>
              <a:defRPr b="0" i="0"/>
            </a:lvl3pPr>
            <a:lvl4pPr marL="1828800" lvl="3" indent="-342900" algn="l">
              <a:lnSpc>
                <a:spcPct val="90000"/>
              </a:lnSpc>
              <a:spcBef>
                <a:spcPts val="500"/>
              </a:spcBef>
              <a:spcAft>
                <a:spcPts val="0"/>
              </a:spcAft>
              <a:buClr>
                <a:schemeClr val="dk1"/>
              </a:buClr>
              <a:buSzPts val="1800"/>
              <a:buChar char="•"/>
              <a:defRPr b="0" i="0"/>
            </a:lvl4pPr>
            <a:lvl5pPr marL="2286000" lvl="4" indent="-342900" algn="l">
              <a:lnSpc>
                <a:spcPct val="90000"/>
              </a:lnSpc>
              <a:spcBef>
                <a:spcPts val="500"/>
              </a:spcBef>
              <a:spcAft>
                <a:spcPts val="0"/>
              </a:spcAft>
              <a:buClr>
                <a:schemeClr val="dk1"/>
              </a:buClr>
              <a:buSzPts val="1800"/>
              <a:buChar char="•"/>
              <a:defRPr b="0" i="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7"/>
          <p:cNvSpPr txBox="1">
            <a:spLocks noGrp="1"/>
          </p:cNvSpPr>
          <p:nvPr>
            <p:ph type="body" idx="2"/>
          </p:nvPr>
        </p:nvSpPr>
        <p:spPr>
          <a:xfrm>
            <a:off x="4572000" y="1825625"/>
            <a:ext cx="4139874" cy="435133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1" i="0">
                <a:solidFill>
                  <a:schemeClr val="lt1"/>
                </a:solidFill>
                <a:highlight>
                  <a:srgbClr val="000000"/>
                </a:highlight>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1" i="0">
                <a:latin typeface="Arial Narrow"/>
                <a:ea typeface="Arial Narrow"/>
                <a:cs typeface="Arial Narrow"/>
                <a:sym typeface="Arial Narrow"/>
              </a:defRPr>
            </a:lvl2pPr>
            <a:lvl3pPr marL="1371600" lvl="2" indent="-355600" algn="l">
              <a:lnSpc>
                <a:spcPct val="90000"/>
              </a:lnSpc>
              <a:spcBef>
                <a:spcPts val="500"/>
              </a:spcBef>
              <a:spcAft>
                <a:spcPts val="0"/>
              </a:spcAft>
              <a:buClr>
                <a:schemeClr val="dk1"/>
              </a:buClr>
              <a:buSzPts val="2000"/>
              <a:buChar char="•"/>
              <a:defRPr b="0" i="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4pPr>
            <a:lvl5pPr marL="2286000" lvl="4"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0" y="433387"/>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Arial Narrow"/>
              <a:buNone/>
              <a:defRPr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solidFill>
                  <a:schemeClr val="lt1"/>
                </a:solidFill>
                <a:highlight>
                  <a:srgbClr val="000000"/>
                </a:highligh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1" i="0">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0" i="0">
                <a:latin typeface="Arial Narrow"/>
                <a:ea typeface="Arial Narrow"/>
                <a:cs typeface="Arial Narrow"/>
                <a:sym typeface="Arial Narrow"/>
              </a:defRPr>
            </a:lvl2pPr>
            <a:lvl3pPr marL="1371600" lvl="2" indent="-355600" algn="l">
              <a:lnSpc>
                <a:spcPct val="90000"/>
              </a:lnSpc>
              <a:spcBef>
                <a:spcPts val="500"/>
              </a:spcBef>
              <a:spcAft>
                <a:spcPts val="0"/>
              </a:spcAft>
              <a:buClr>
                <a:schemeClr val="dk1"/>
              </a:buClr>
              <a:buSzPts val="2000"/>
              <a:buChar char="•"/>
              <a:defRPr b="0" i="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4pPr>
            <a:lvl5pPr marL="2286000" lvl="4"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1">
                <a:solidFill>
                  <a:schemeClr val="lt1"/>
                </a:solidFill>
                <a:highlight>
                  <a:srgbClr val="000000"/>
                </a:highligh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2800"/>
              <a:buNone/>
              <a:defRPr b="1" i="0">
                <a:latin typeface="Arial Narrow"/>
                <a:ea typeface="Arial Narrow"/>
                <a:cs typeface="Arial Narrow"/>
                <a:sym typeface="Arial Narrow"/>
              </a:defRPr>
            </a:lvl1pPr>
            <a:lvl2pPr marL="914400" lvl="1" indent="-381000" algn="l">
              <a:lnSpc>
                <a:spcPct val="90000"/>
              </a:lnSpc>
              <a:spcBef>
                <a:spcPts val="500"/>
              </a:spcBef>
              <a:spcAft>
                <a:spcPts val="0"/>
              </a:spcAft>
              <a:buClr>
                <a:schemeClr val="dk1"/>
              </a:buClr>
              <a:buSzPts val="2400"/>
              <a:buChar char="•"/>
              <a:defRPr b="0" i="0">
                <a:latin typeface="Arial Narrow"/>
                <a:ea typeface="Arial Narrow"/>
                <a:cs typeface="Arial Narrow"/>
                <a:sym typeface="Arial Narrow"/>
              </a:defRPr>
            </a:lvl2pPr>
            <a:lvl3pPr marL="1371600" lvl="2" indent="-355600" algn="l">
              <a:lnSpc>
                <a:spcPct val="90000"/>
              </a:lnSpc>
              <a:spcBef>
                <a:spcPts val="500"/>
              </a:spcBef>
              <a:spcAft>
                <a:spcPts val="0"/>
              </a:spcAft>
              <a:buClr>
                <a:schemeClr val="dk1"/>
              </a:buClr>
              <a:buSzPts val="2000"/>
              <a:buChar char="•"/>
              <a:defRPr b="0" i="0">
                <a:latin typeface="Arial Narrow"/>
                <a:ea typeface="Arial Narrow"/>
                <a:cs typeface="Arial Narrow"/>
                <a:sym typeface="Arial Narrow"/>
              </a:defRPr>
            </a:lvl3pPr>
            <a:lvl4pPr marL="1828800" lvl="3"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4pPr>
            <a:lvl5pPr marL="2286000" lvl="4" indent="-342900" algn="l">
              <a:lnSpc>
                <a:spcPct val="90000"/>
              </a:lnSpc>
              <a:spcBef>
                <a:spcPts val="500"/>
              </a:spcBef>
              <a:spcAft>
                <a:spcPts val="0"/>
              </a:spcAft>
              <a:buClr>
                <a:schemeClr val="dk1"/>
              </a:buClr>
              <a:buSzPts val="1800"/>
              <a:buChar char="•"/>
              <a:defRPr b="0" i="0">
                <a:latin typeface="Arial Narrow"/>
                <a:ea typeface="Arial Narrow"/>
                <a:cs typeface="Arial Narrow"/>
                <a:sym typeface="Arial Narrow"/>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0"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Narrow"/>
              <a:buNone/>
              <a:defRPr sz="3200"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9"/>
          <p:cNvSpPr txBox="1">
            <a:spLocks noGrp="1"/>
          </p:cNvSpPr>
          <p:nvPr>
            <p:ph type="body" idx="1"/>
          </p:nvPr>
        </p:nvSpPr>
        <p:spPr>
          <a:xfrm>
            <a:off x="3800475" y="992187"/>
            <a:ext cx="4629150" cy="48736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b="1" i="0">
                <a:latin typeface="Arial Narrow"/>
                <a:ea typeface="Arial Narrow"/>
                <a:cs typeface="Arial Narrow"/>
                <a:sym typeface="Arial Narrow"/>
              </a:defRPr>
            </a:lvl1pPr>
            <a:lvl2pPr marL="914400" lvl="1" indent="-406400" algn="l">
              <a:lnSpc>
                <a:spcPct val="90000"/>
              </a:lnSpc>
              <a:spcBef>
                <a:spcPts val="500"/>
              </a:spcBef>
              <a:spcAft>
                <a:spcPts val="0"/>
              </a:spcAft>
              <a:buClr>
                <a:schemeClr val="dk1"/>
              </a:buClr>
              <a:buSzPts val="2800"/>
              <a:buChar char="•"/>
              <a:defRPr sz="2800" b="0" i="0">
                <a:latin typeface="Arial Narrow"/>
                <a:ea typeface="Arial Narrow"/>
                <a:cs typeface="Arial Narrow"/>
                <a:sym typeface="Arial Narrow"/>
              </a:defRPr>
            </a:lvl2pPr>
            <a:lvl3pPr marL="1371600" lvl="2" indent="-381000" algn="l">
              <a:lnSpc>
                <a:spcPct val="90000"/>
              </a:lnSpc>
              <a:spcBef>
                <a:spcPts val="500"/>
              </a:spcBef>
              <a:spcAft>
                <a:spcPts val="0"/>
              </a:spcAft>
              <a:buClr>
                <a:schemeClr val="dk1"/>
              </a:buClr>
              <a:buSzPts val="2400"/>
              <a:buChar char="•"/>
              <a:defRPr sz="2400" b="0" i="0">
                <a:latin typeface="Arial Narrow"/>
                <a:ea typeface="Arial Narrow"/>
                <a:cs typeface="Arial Narrow"/>
                <a:sym typeface="Arial Narrow"/>
              </a:defRPr>
            </a:lvl3pPr>
            <a:lvl4pPr marL="1828800" lvl="3" indent="-355600" algn="l">
              <a:lnSpc>
                <a:spcPct val="90000"/>
              </a:lnSpc>
              <a:spcBef>
                <a:spcPts val="500"/>
              </a:spcBef>
              <a:spcAft>
                <a:spcPts val="0"/>
              </a:spcAft>
              <a:buClr>
                <a:schemeClr val="dk1"/>
              </a:buClr>
              <a:buSzPts val="2000"/>
              <a:buChar char="•"/>
              <a:defRPr sz="2000" b="0" i="0">
                <a:latin typeface="Arial Narrow"/>
                <a:ea typeface="Arial Narrow"/>
                <a:cs typeface="Arial Narrow"/>
                <a:sym typeface="Arial Narrow"/>
              </a:defRPr>
            </a:lvl4pPr>
            <a:lvl5pPr marL="2286000" lvl="4" indent="-355600" algn="l">
              <a:lnSpc>
                <a:spcPct val="90000"/>
              </a:lnSpc>
              <a:spcBef>
                <a:spcPts val="500"/>
              </a:spcBef>
              <a:spcAft>
                <a:spcPts val="0"/>
              </a:spcAft>
              <a:buClr>
                <a:schemeClr val="dk1"/>
              </a:buClr>
              <a:buSzPts val="2000"/>
              <a:buChar char="•"/>
              <a:defRPr sz="2000" b="0" i="0">
                <a:latin typeface="Arial Narrow"/>
                <a:ea typeface="Arial Narrow"/>
                <a:cs typeface="Arial Narrow"/>
                <a:sym typeface="Arial Narrow"/>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9"/>
          <p:cNvSpPr txBox="1">
            <a:spLocks noGrp="1"/>
          </p:cNvSpPr>
          <p:nvPr>
            <p:ph type="body" idx="2"/>
          </p:nvPr>
        </p:nvSpPr>
        <p:spPr>
          <a:xfrm>
            <a:off x="0"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b="1">
                <a:solidFill>
                  <a:schemeClr val="lt1"/>
                </a:solidFill>
                <a:highlight>
                  <a:srgbClr val="000000"/>
                </a:highligh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0"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Narrow"/>
              <a:buNone/>
              <a:defRPr sz="3200" b="1" i="0">
                <a:highlight>
                  <a:srgbClr val="FFFF00"/>
                </a:highlight>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1"/>
              </a:buClr>
              <a:buSzPts val="3200"/>
              <a:buFont typeface="Arial"/>
              <a:buNone/>
              <a:defRPr sz="3200" b="1" i="0" u="none" strike="noStrike" cap="none">
                <a:solidFill>
                  <a:schemeClr val="lt1"/>
                </a:solidFill>
                <a:highlight>
                  <a:srgbClr val="000000"/>
                </a:highlight>
                <a:latin typeface="Arial Narrow"/>
                <a:ea typeface="Arial Narrow"/>
                <a:cs typeface="Arial Narrow"/>
                <a:sym typeface="Arial Narrow"/>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53" name="Google Shape;53;p10"/>
          <p:cNvSpPr txBox="1">
            <a:spLocks noGrp="1"/>
          </p:cNvSpPr>
          <p:nvPr>
            <p:ph type="body" idx="1"/>
          </p:nvPr>
        </p:nvSpPr>
        <p:spPr>
          <a:xfrm>
            <a:off x="0"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1600"/>
              <a:buNone/>
              <a:defRPr sz="1600" b="0" i="0">
                <a:latin typeface="Arial Narrow"/>
                <a:ea typeface="Arial Narrow"/>
                <a:cs typeface="Arial Narrow"/>
                <a:sym typeface="Arial Narrow"/>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0" y="410368"/>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Narrow"/>
              <a:buNone/>
              <a:defRPr sz="4400" b="1" i="0" u="none" strike="noStrike" cap="none">
                <a:solidFill>
                  <a:schemeClr val="dk1"/>
                </a:solidFill>
                <a:highlight>
                  <a:srgbClr val="FFFF00"/>
                </a:highlight>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0" y="1735931"/>
            <a:ext cx="78867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800"/>
              <a:buFont typeface="Arial"/>
              <a:buNone/>
              <a:defRPr sz="2800" b="1" i="0" u="none" strike="noStrike" cap="none">
                <a:solidFill>
                  <a:schemeClr val="lt1"/>
                </a:solidFill>
                <a:highlight>
                  <a:srgbClr val="000000"/>
                </a:highlight>
                <a:latin typeface="Arial Narrow"/>
                <a:ea typeface="Arial Narrow"/>
                <a:cs typeface="Arial Narrow"/>
                <a:sym typeface="Arial Narrow"/>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9" name="Google Shape;9;p1"/>
          <p:cNvPicPr preferRelativeResize="0"/>
          <p:nvPr/>
        </p:nvPicPr>
        <p:blipFill rotWithShape="1">
          <a:blip r:embed="rId13">
            <a:alphaModFix amt="57000"/>
          </a:blip>
          <a:srcRect/>
          <a:stretch/>
        </p:blipFill>
        <p:spPr>
          <a:xfrm>
            <a:off x="7661036" y="6176963"/>
            <a:ext cx="1392196" cy="6347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7LWPkn1kQs4&amp;t=85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ctrTitle"/>
          </p:nvPr>
        </p:nvSpPr>
        <p:spPr>
          <a:xfrm>
            <a:off x="152400" y="4114799"/>
            <a:ext cx="5257800" cy="186404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6000"/>
              <a:buFont typeface="Arial Narrow"/>
              <a:buNone/>
            </a:pPr>
            <a:r>
              <a:rPr lang="en-US"/>
              <a:t>DROITS HUMAINS 101</a:t>
            </a:r>
            <a:endParaRPr/>
          </a:p>
        </p:txBody>
      </p:sp>
      <p:sp>
        <p:nvSpPr>
          <p:cNvPr id="146" name="Google Shape;146;p25"/>
          <p:cNvSpPr txBox="1">
            <a:spLocks noGrp="1"/>
          </p:cNvSpPr>
          <p:nvPr>
            <p:ph type="subTitle" idx="1"/>
          </p:nvPr>
        </p:nvSpPr>
        <p:spPr>
          <a:xfrm>
            <a:off x="152400" y="3137647"/>
            <a:ext cx="5257800" cy="9771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Ils</a:t>
            </a:r>
            <a:r>
              <a:rPr lang="en-US" dirty="0"/>
              <a:t> nous </a:t>
            </a:r>
            <a:r>
              <a:rPr lang="en-US" dirty="0" err="1"/>
              <a:t>protègent</a:t>
            </a:r>
            <a:r>
              <a:rPr lang="en-US" dirty="0"/>
              <a:t>, </a:t>
            </a:r>
            <a:r>
              <a:rPr lang="en-US" dirty="0" err="1"/>
              <a:t>protégeons</a:t>
            </a:r>
            <a:r>
              <a:rPr lang="en-US" dirty="0"/>
              <a:t>-les !</a:t>
            </a:r>
            <a:endParaRPr dirty="0"/>
          </a:p>
        </p:txBody>
      </p:sp>
      <p:pic>
        <p:nvPicPr>
          <p:cNvPr id="147" name="Google Shape;147;p25"/>
          <p:cNvPicPr preferRelativeResize="0"/>
          <p:nvPr/>
        </p:nvPicPr>
        <p:blipFill rotWithShape="1">
          <a:blip r:embed="rId3">
            <a:alphaModFix/>
          </a:blip>
          <a:srcRect/>
          <a:stretch/>
        </p:blipFill>
        <p:spPr>
          <a:xfrm>
            <a:off x="8524225" y="6228075"/>
            <a:ext cx="1181100" cy="495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34"/>
          <p:cNvPicPr preferRelativeResize="0"/>
          <p:nvPr/>
        </p:nvPicPr>
        <p:blipFill rotWithShape="1">
          <a:blip r:embed="rId3">
            <a:alphaModFix amt="70000"/>
          </a:blip>
          <a:srcRect/>
          <a:stretch/>
        </p:blipFill>
        <p:spPr>
          <a:xfrm rot="548181">
            <a:off x="3728413" y="1653427"/>
            <a:ext cx="5209519" cy="4239491"/>
          </a:xfrm>
          <a:prstGeom prst="rect">
            <a:avLst/>
          </a:prstGeom>
          <a:noFill/>
          <a:ln w="57150" cap="flat" cmpd="sng">
            <a:solidFill>
              <a:srgbClr val="666666"/>
            </a:solidFill>
            <a:prstDash val="solid"/>
            <a:round/>
            <a:headEnd type="none" w="sm" len="sm"/>
            <a:tailEnd type="none" w="sm" len="sm"/>
          </a:ln>
        </p:spPr>
      </p:pic>
      <p:sp>
        <p:nvSpPr>
          <p:cNvPr id="223" name="Google Shape;223;p34"/>
          <p:cNvSpPr txBox="1">
            <a:spLocks noGrp="1"/>
          </p:cNvSpPr>
          <p:nvPr>
            <p:ph type="title"/>
          </p:nvPr>
        </p:nvSpPr>
        <p:spPr>
          <a:xfrm>
            <a:off x="0" y="26150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MAIS...C’EST ÉCRIT OÙ TOUT CELA ?</a:t>
            </a:r>
            <a:endParaRPr/>
          </a:p>
        </p:txBody>
      </p:sp>
      <p:sp>
        <p:nvSpPr>
          <p:cNvPr id="224" name="Google Shape;224;p34"/>
          <p:cNvSpPr txBox="1"/>
          <p:nvPr/>
        </p:nvSpPr>
        <p:spPr>
          <a:xfrm rot="2894960">
            <a:off x="6856494" y="1304978"/>
            <a:ext cx="2376517" cy="7234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rgbClr val="FFFFFF"/>
                </a:solidFill>
                <a:highlight>
                  <a:srgbClr val="B7B7B7"/>
                </a:highlight>
                <a:latin typeface="Arial Narrow"/>
                <a:ea typeface="Arial Narrow"/>
                <a:cs typeface="Arial Narrow"/>
                <a:sym typeface="Arial Narrow"/>
              </a:rPr>
              <a:t>ET ICI AUSSI!</a:t>
            </a:r>
            <a:endParaRPr sz="3200" b="1">
              <a:solidFill>
                <a:srgbClr val="FFFFFF"/>
              </a:solidFill>
              <a:highlight>
                <a:srgbClr val="B7B7B7"/>
              </a:highlight>
              <a:latin typeface="Arial Narrow"/>
              <a:ea typeface="Arial Narrow"/>
              <a:cs typeface="Arial Narrow"/>
              <a:sym typeface="Arial Narrow"/>
            </a:endParaRPr>
          </a:p>
        </p:txBody>
      </p:sp>
      <p:sp>
        <p:nvSpPr>
          <p:cNvPr id="225" name="Google Shape;225;p34"/>
          <p:cNvSpPr txBox="1"/>
          <p:nvPr/>
        </p:nvSpPr>
        <p:spPr>
          <a:xfrm>
            <a:off x="242375" y="1834300"/>
            <a:ext cx="5121900" cy="47853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500">
                <a:latin typeface="Arial Narrow"/>
                <a:ea typeface="Arial Narrow"/>
                <a:cs typeface="Arial Narrow"/>
                <a:sym typeface="Arial Narrow"/>
              </a:rPr>
              <a:t>Le Québec aussi s’est engagé à </a:t>
            </a:r>
            <a:r>
              <a:rPr lang="en-US" sz="2500" b="1">
                <a:solidFill>
                  <a:srgbClr val="FFFFFF"/>
                </a:solidFill>
                <a:highlight>
                  <a:srgbClr val="000000"/>
                </a:highlight>
                <a:latin typeface="Arial Narrow"/>
                <a:ea typeface="Arial Narrow"/>
                <a:cs typeface="Arial Narrow"/>
                <a:sym typeface="Arial Narrow"/>
              </a:rPr>
              <a:t>respecter, protéger et mettre en oeuvre</a:t>
            </a:r>
            <a:r>
              <a:rPr lang="en-US" sz="2500">
                <a:latin typeface="Arial Narrow"/>
                <a:ea typeface="Arial Narrow"/>
                <a:cs typeface="Arial Narrow"/>
                <a:sym typeface="Arial Narrow"/>
              </a:rPr>
              <a:t> les droits humains! </a:t>
            </a:r>
            <a:endParaRPr sz="2500">
              <a:latin typeface="Arial Narrow"/>
              <a:ea typeface="Arial Narrow"/>
              <a:cs typeface="Arial Narrow"/>
              <a:sym typeface="Arial Narrow"/>
            </a:endParaRPr>
          </a:p>
          <a:p>
            <a:pPr marL="0" lvl="0" indent="0" algn="just" rtl="0">
              <a:spcBef>
                <a:spcPts val="0"/>
              </a:spcBef>
              <a:spcAft>
                <a:spcPts val="0"/>
              </a:spcAft>
              <a:buNone/>
            </a:pPr>
            <a:endParaRPr sz="2500">
              <a:latin typeface="Arial Narrow"/>
              <a:ea typeface="Arial Narrow"/>
              <a:cs typeface="Arial Narrow"/>
              <a:sym typeface="Arial Narrow"/>
            </a:endParaRPr>
          </a:p>
          <a:p>
            <a:pPr marL="0" lvl="0" indent="0" algn="just" rtl="0">
              <a:spcBef>
                <a:spcPts val="0"/>
              </a:spcBef>
              <a:spcAft>
                <a:spcPts val="0"/>
              </a:spcAft>
              <a:buNone/>
            </a:pPr>
            <a:r>
              <a:rPr lang="en-US" sz="2500">
                <a:latin typeface="Arial Narrow"/>
                <a:ea typeface="Arial Narrow"/>
                <a:cs typeface="Arial Narrow"/>
                <a:sym typeface="Arial Narrow"/>
              </a:rPr>
              <a:t>La </a:t>
            </a:r>
            <a:r>
              <a:rPr lang="en-US" sz="2500" b="1">
                <a:solidFill>
                  <a:srgbClr val="FFFFFF"/>
                </a:solidFill>
                <a:highlight>
                  <a:srgbClr val="000000"/>
                </a:highlight>
                <a:latin typeface="Arial Narrow"/>
                <a:ea typeface="Arial Narrow"/>
                <a:cs typeface="Arial Narrow"/>
                <a:sym typeface="Arial Narrow"/>
              </a:rPr>
              <a:t>Charte québécoise des droits et libertés de la personne</a:t>
            </a:r>
            <a:r>
              <a:rPr lang="en-US" sz="2500" b="1">
                <a:latin typeface="Arial Narrow"/>
                <a:ea typeface="Arial Narrow"/>
                <a:cs typeface="Arial Narrow"/>
                <a:sym typeface="Arial Narrow"/>
              </a:rPr>
              <a:t> </a:t>
            </a:r>
            <a:r>
              <a:rPr lang="en-US" sz="2500">
                <a:latin typeface="Arial Narrow"/>
                <a:ea typeface="Arial Narrow"/>
                <a:cs typeface="Arial Narrow"/>
                <a:sym typeface="Arial Narrow"/>
              </a:rPr>
              <a:t>est une loi qui protège nos droits fondamentaux. </a:t>
            </a:r>
            <a:endParaRPr sz="2500">
              <a:latin typeface="Arial Narrow"/>
              <a:ea typeface="Arial Narrow"/>
              <a:cs typeface="Arial Narrow"/>
              <a:sym typeface="Arial Narrow"/>
            </a:endParaRPr>
          </a:p>
          <a:p>
            <a:pPr marL="0" lvl="0" indent="0" algn="just" rtl="0">
              <a:spcBef>
                <a:spcPts val="0"/>
              </a:spcBef>
              <a:spcAft>
                <a:spcPts val="0"/>
              </a:spcAft>
              <a:buNone/>
            </a:pPr>
            <a:endParaRPr sz="2500">
              <a:solidFill>
                <a:schemeClr val="dk1"/>
              </a:solidFill>
              <a:latin typeface="Arial Narrow"/>
              <a:ea typeface="Arial Narrow"/>
              <a:cs typeface="Arial Narrow"/>
              <a:sym typeface="Arial Narrow"/>
            </a:endParaRPr>
          </a:p>
          <a:p>
            <a:pPr marL="0" lvl="0" indent="0" algn="just" rtl="0">
              <a:spcBef>
                <a:spcPts val="0"/>
              </a:spcBef>
              <a:spcAft>
                <a:spcPts val="0"/>
              </a:spcAft>
              <a:buNone/>
            </a:pPr>
            <a:r>
              <a:rPr lang="en-US" sz="2500">
                <a:solidFill>
                  <a:schemeClr val="dk1"/>
                </a:solidFill>
                <a:latin typeface="Arial Narrow"/>
                <a:ea typeface="Arial Narrow"/>
                <a:cs typeface="Arial Narrow"/>
                <a:sym typeface="Arial Narrow"/>
              </a:rPr>
              <a:t>La </a:t>
            </a:r>
            <a:r>
              <a:rPr lang="en-US" sz="2500" b="1">
                <a:solidFill>
                  <a:srgbClr val="FFFFFF"/>
                </a:solidFill>
                <a:highlight>
                  <a:srgbClr val="000000"/>
                </a:highlight>
                <a:latin typeface="Arial Narrow"/>
                <a:ea typeface="Arial Narrow"/>
                <a:cs typeface="Arial Narrow"/>
                <a:sym typeface="Arial Narrow"/>
              </a:rPr>
              <a:t>Commission des droits de la personne et des droits de la jeunesse </a:t>
            </a:r>
            <a:r>
              <a:rPr lang="en-US" sz="2500">
                <a:solidFill>
                  <a:schemeClr val="dk1"/>
                </a:solidFill>
                <a:latin typeface="Arial Narrow"/>
                <a:ea typeface="Arial Narrow"/>
                <a:cs typeface="Arial Narrow"/>
                <a:sym typeface="Arial Narrow"/>
              </a:rPr>
              <a:t>s’assure du respect des principes de la Charte québécoise.</a:t>
            </a:r>
            <a:endParaRPr sz="2500">
              <a:latin typeface="Arial Narrow"/>
              <a:ea typeface="Arial Narrow"/>
              <a:cs typeface="Arial Narrow"/>
              <a:sym typeface="Arial Narrow"/>
            </a:endParaRPr>
          </a:p>
        </p:txBody>
      </p:sp>
      <p:pic>
        <p:nvPicPr>
          <p:cNvPr id="226" name="Google Shape;226;p34"/>
          <p:cNvPicPr preferRelativeResize="0"/>
          <p:nvPr/>
        </p:nvPicPr>
        <p:blipFill>
          <a:blip r:embed="rId4">
            <a:alphaModFix/>
          </a:blip>
          <a:stretch>
            <a:fillRect/>
          </a:stretch>
        </p:blipFill>
        <p:spPr>
          <a:xfrm rot="805303">
            <a:off x="6504150" y="1311100"/>
            <a:ext cx="1585225" cy="1585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5"/>
          <p:cNvSpPr txBox="1"/>
          <p:nvPr/>
        </p:nvSpPr>
        <p:spPr>
          <a:xfrm rot="-341630">
            <a:off x="452016" y="1794946"/>
            <a:ext cx="5101168" cy="497874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1800"/>
              </a:spcBef>
              <a:spcAft>
                <a:spcPts val="0"/>
              </a:spcAft>
              <a:buNone/>
            </a:pPr>
            <a:r>
              <a:rPr lang="en-US" sz="3300" b="1">
                <a:solidFill>
                  <a:schemeClr val="lt1"/>
                </a:solidFill>
                <a:highlight>
                  <a:srgbClr val="000000"/>
                </a:highlight>
                <a:latin typeface="Arial Narrow"/>
                <a:ea typeface="Arial Narrow"/>
                <a:cs typeface="Arial Narrow"/>
                <a:sym typeface="Arial Narrow"/>
              </a:rPr>
              <a:t>AMNISTIE INTERNATIONALE</a:t>
            </a:r>
            <a:r>
              <a:rPr lang="en-US" sz="3300">
                <a:latin typeface="Arial Narrow"/>
                <a:ea typeface="Arial Narrow"/>
                <a:cs typeface="Arial Narrow"/>
                <a:sym typeface="Arial Narrow"/>
              </a:rPr>
              <a:t> est une organisation non-gouvernementale (ONG) constituée de gens comme toi et moi.</a:t>
            </a:r>
            <a:endParaRPr sz="3300">
              <a:latin typeface="Arial Narrow"/>
              <a:ea typeface="Arial Narrow"/>
              <a:cs typeface="Arial Narrow"/>
              <a:sym typeface="Arial Narrow"/>
            </a:endParaRPr>
          </a:p>
          <a:p>
            <a:pPr marL="0" marR="0" lvl="0" indent="0" algn="just" rtl="0">
              <a:lnSpc>
                <a:spcPct val="100000"/>
              </a:lnSpc>
              <a:spcBef>
                <a:spcPts val="1800"/>
              </a:spcBef>
              <a:spcAft>
                <a:spcPts val="0"/>
              </a:spcAft>
              <a:buNone/>
            </a:pPr>
            <a:r>
              <a:rPr lang="en-US" sz="3300">
                <a:latin typeface="Arial Narrow"/>
                <a:ea typeface="Arial Narrow"/>
                <a:cs typeface="Arial Narrow"/>
                <a:sym typeface="Arial Narrow"/>
              </a:rPr>
              <a:t>Son rôle est de </a:t>
            </a:r>
            <a:r>
              <a:rPr lang="en-US" sz="3300" b="1">
                <a:solidFill>
                  <a:srgbClr val="FFFFFF"/>
                </a:solidFill>
                <a:highlight>
                  <a:srgbClr val="000000"/>
                </a:highlight>
                <a:latin typeface="Arial Narrow"/>
                <a:ea typeface="Arial Narrow"/>
                <a:cs typeface="Arial Narrow"/>
                <a:sym typeface="Arial Narrow"/>
              </a:rPr>
              <a:t>DÉFENDRE LES DROITS HUMAINS</a:t>
            </a:r>
            <a:r>
              <a:rPr lang="en-US" sz="3300" b="1">
                <a:latin typeface="Arial Narrow"/>
                <a:ea typeface="Arial Narrow"/>
                <a:cs typeface="Arial Narrow"/>
                <a:sym typeface="Arial Narrow"/>
              </a:rPr>
              <a:t> </a:t>
            </a:r>
            <a:r>
              <a:rPr lang="en-US" sz="3300">
                <a:latin typeface="Arial Narrow"/>
                <a:ea typeface="Arial Narrow"/>
                <a:cs typeface="Arial Narrow"/>
                <a:sym typeface="Arial Narrow"/>
              </a:rPr>
              <a:t>partout sur la planète. </a:t>
            </a:r>
            <a:endParaRPr sz="3300">
              <a:latin typeface="Arial Narrow"/>
              <a:ea typeface="Arial Narrow"/>
              <a:cs typeface="Arial Narrow"/>
              <a:sym typeface="Arial Narrow"/>
            </a:endParaRPr>
          </a:p>
        </p:txBody>
      </p:sp>
      <p:pic>
        <p:nvPicPr>
          <p:cNvPr id="232" name="Google Shape;232;p35"/>
          <p:cNvPicPr preferRelativeResize="0"/>
          <p:nvPr/>
        </p:nvPicPr>
        <p:blipFill>
          <a:blip r:embed="rId3">
            <a:alphaModFix amt="40000"/>
          </a:blip>
          <a:stretch>
            <a:fillRect/>
          </a:stretch>
        </p:blipFill>
        <p:spPr>
          <a:xfrm>
            <a:off x="4956281" y="0"/>
            <a:ext cx="4104220" cy="6696374"/>
          </a:xfrm>
          <a:prstGeom prst="rect">
            <a:avLst/>
          </a:prstGeom>
          <a:noFill/>
          <a:ln>
            <a:noFill/>
          </a:ln>
        </p:spPr>
      </p:pic>
      <p:sp>
        <p:nvSpPr>
          <p:cNvPr id="233" name="Google Shape;233;p35"/>
          <p:cNvSpPr txBox="1">
            <a:spLocks noGrp="1"/>
          </p:cNvSpPr>
          <p:nvPr>
            <p:ph type="title"/>
          </p:nvPr>
        </p:nvSpPr>
        <p:spPr>
          <a:xfrm>
            <a:off x="76200" y="85725"/>
            <a:ext cx="8917500" cy="159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QU’EST-CE QU’AMNISTIE INTERNATIONALE ?</a:t>
            </a:r>
            <a:endParaRPr sz="2800">
              <a:solidFill>
                <a:srgbClr val="FFFFFF"/>
              </a:solidFill>
              <a:highlight>
                <a:srgbClr val="000000"/>
              </a:highlight>
              <a:latin typeface="Arial Narrow"/>
              <a:ea typeface="Arial Narrow"/>
              <a:cs typeface="Arial Narrow"/>
              <a:sym typeface="Arial Narr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6"/>
          <p:cNvSpPr/>
          <p:nvPr/>
        </p:nvSpPr>
        <p:spPr>
          <a:xfrm>
            <a:off x="3616036" y="3560619"/>
            <a:ext cx="1704109" cy="12192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239" name="Google Shape;239;p36"/>
          <p:cNvPicPr preferRelativeResize="0"/>
          <p:nvPr/>
        </p:nvPicPr>
        <p:blipFill>
          <a:blip r:embed="rId3">
            <a:alphaModFix/>
          </a:blip>
          <a:stretch>
            <a:fillRect/>
          </a:stretch>
        </p:blipFill>
        <p:spPr>
          <a:xfrm>
            <a:off x="1759225" y="1028275"/>
            <a:ext cx="5755248" cy="5746802"/>
          </a:xfrm>
          <a:prstGeom prst="rect">
            <a:avLst/>
          </a:prstGeom>
          <a:noFill/>
          <a:ln>
            <a:noFill/>
          </a:ln>
        </p:spPr>
      </p:pic>
      <p:sp>
        <p:nvSpPr>
          <p:cNvPr id="240" name="Google Shape;240;p36"/>
          <p:cNvSpPr txBox="1">
            <a:spLocks noGrp="1"/>
          </p:cNvSpPr>
          <p:nvPr>
            <p:ph type="title"/>
          </p:nvPr>
        </p:nvSpPr>
        <p:spPr>
          <a:xfrm>
            <a:off x="76200" y="85725"/>
            <a:ext cx="8917500" cy="1593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QUEL EST LE RÔLE D’AMNISTIE INTERNATIONALE ? </a:t>
            </a:r>
            <a:endParaRPr sz="2800">
              <a:solidFill>
                <a:srgbClr val="FFFFFF"/>
              </a:solidFill>
              <a:highlight>
                <a:srgbClr val="000000"/>
              </a:highlight>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7"/>
          <p:cNvPicPr preferRelativeResize="0"/>
          <p:nvPr/>
        </p:nvPicPr>
        <p:blipFill rotWithShape="1">
          <a:blip r:embed="rId3">
            <a:alphaModFix amt="28000"/>
          </a:blip>
          <a:srcRect/>
          <a:stretch/>
        </p:blipFill>
        <p:spPr>
          <a:xfrm>
            <a:off x="-261450" y="110625"/>
            <a:ext cx="9733925" cy="6676975"/>
          </a:xfrm>
          <a:prstGeom prst="rect">
            <a:avLst/>
          </a:prstGeom>
          <a:noFill/>
          <a:ln>
            <a:noFill/>
          </a:ln>
        </p:spPr>
      </p:pic>
      <p:sp>
        <p:nvSpPr>
          <p:cNvPr id="246" name="Google Shape;246;p37"/>
          <p:cNvSpPr txBox="1">
            <a:spLocks noGrp="1"/>
          </p:cNvSpPr>
          <p:nvPr>
            <p:ph type="title"/>
          </p:nvPr>
        </p:nvSpPr>
        <p:spPr>
          <a:xfrm>
            <a:off x="0" y="43030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ÉTUDE DE CAS : </a:t>
            </a:r>
            <a:r>
              <a:rPr lang="en-US">
                <a:latin typeface="Arial Narrow"/>
                <a:ea typeface="Arial Narrow"/>
                <a:cs typeface="Arial Narrow"/>
                <a:sym typeface="Arial Narrow"/>
              </a:rPr>
              <a:t>L’HISTOIRE DE JUAN</a:t>
            </a:r>
            <a:endParaRPr>
              <a:latin typeface="Arial Narrow"/>
              <a:ea typeface="Arial Narrow"/>
              <a:cs typeface="Arial Narrow"/>
              <a:sym typeface="Arial Narrow"/>
            </a:endParaRPr>
          </a:p>
          <a:p>
            <a:pPr marL="50800" lvl="0" indent="0" algn="l" rtl="0">
              <a:lnSpc>
                <a:spcPct val="90000"/>
              </a:lnSpc>
              <a:spcBef>
                <a:spcPts val="0"/>
              </a:spcBef>
              <a:spcAft>
                <a:spcPts val="0"/>
              </a:spcAft>
              <a:buClr>
                <a:srgbClr val="FFFFFF"/>
              </a:buClr>
              <a:buSzPts val="2800"/>
              <a:buNone/>
            </a:pPr>
            <a:r>
              <a:rPr lang="en-US" sz="2800">
                <a:solidFill>
                  <a:srgbClr val="FFFFFF"/>
                </a:solidFill>
                <a:highlight>
                  <a:srgbClr val="000000"/>
                </a:highlight>
                <a:latin typeface="Arial Narrow"/>
                <a:ea typeface="Arial Narrow"/>
                <a:cs typeface="Arial Narrow"/>
                <a:sym typeface="Arial Narrow"/>
              </a:rPr>
              <a:t>Activité 3</a:t>
            </a:r>
            <a:endParaRPr sz="2800">
              <a:solidFill>
                <a:srgbClr val="FFFFFF"/>
              </a:solidFill>
              <a:highlight>
                <a:srgbClr val="000000"/>
              </a:highlight>
              <a:latin typeface="Arial Narrow"/>
              <a:ea typeface="Arial Narrow"/>
              <a:cs typeface="Arial Narrow"/>
              <a:sym typeface="Arial Narrow"/>
            </a:endParaRPr>
          </a:p>
        </p:txBody>
      </p:sp>
      <p:sp>
        <p:nvSpPr>
          <p:cNvPr id="247" name="Google Shape;247;p37"/>
          <p:cNvSpPr/>
          <p:nvPr/>
        </p:nvSpPr>
        <p:spPr>
          <a:xfrm>
            <a:off x="699025" y="1478000"/>
            <a:ext cx="7886700" cy="574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800"/>
              <a:buFont typeface="Arial"/>
              <a:buNone/>
            </a:pPr>
            <a:br>
              <a:rPr lang="en-US" sz="2800" b="1" i="1" u="none" strike="noStrike" cap="none">
                <a:solidFill>
                  <a:srgbClr val="000000"/>
                </a:solidFill>
                <a:latin typeface="Arial Narrow"/>
                <a:ea typeface="Arial Narrow"/>
                <a:cs typeface="Arial Narrow"/>
                <a:sym typeface="Arial Narrow"/>
              </a:rPr>
            </a:br>
            <a:r>
              <a:rPr lang="en-US" sz="2800" b="1" i="1" u="none" strike="noStrike" cap="none">
                <a:solidFill>
                  <a:srgbClr val="000000"/>
                </a:solidFill>
                <a:latin typeface="Arial Narrow"/>
                <a:ea typeface="Arial Narrow"/>
                <a:cs typeface="Arial Narrow"/>
                <a:sym typeface="Arial Narrow"/>
              </a:rPr>
              <a:t>Juan est un jeune </a:t>
            </a:r>
            <a:r>
              <a:rPr lang="en-US" sz="2800" b="1" i="1">
                <a:latin typeface="Arial Narrow"/>
                <a:ea typeface="Arial Narrow"/>
                <a:cs typeface="Arial Narrow"/>
                <a:sym typeface="Arial Narrow"/>
              </a:rPr>
              <a:t>A</a:t>
            </a:r>
            <a:r>
              <a:rPr lang="en-US" sz="2800" b="1" i="1" u="none" strike="noStrike" cap="none">
                <a:solidFill>
                  <a:srgbClr val="000000"/>
                </a:solidFill>
                <a:latin typeface="Arial Narrow"/>
                <a:ea typeface="Arial Narrow"/>
                <a:cs typeface="Arial Narrow"/>
                <a:sym typeface="Arial Narrow"/>
              </a:rPr>
              <a:t>utochtone au Guatemala. </a:t>
            </a:r>
            <a:endParaRPr b="1"/>
          </a:p>
          <a:p>
            <a:pPr marL="0" marR="0" lvl="0" indent="0" algn="just"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2800"/>
              <a:buFont typeface="Arial"/>
              <a:buNone/>
            </a:pPr>
            <a:r>
              <a:rPr lang="en-US" sz="2800" b="1" i="1" u="none" strike="noStrike" cap="none">
                <a:solidFill>
                  <a:srgbClr val="000000"/>
                </a:solidFill>
                <a:latin typeface="Arial Narrow"/>
                <a:ea typeface="Arial Narrow"/>
                <a:cs typeface="Arial Narrow"/>
                <a:sym typeface="Arial Narrow"/>
              </a:rPr>
              <a:t>Il participe à une manifestation pacifique pour dénoncer la pollution des eaux de la rivière dont sa communauté dépend pour vivre (pour se nourrir, pour boire, se laver, etc..) par une entreprise minière canadienne. </a:t>
            </a:r>
            <a:endParaRPr b="1"/>
          </a:p>
          <a:p>
            <a:pPr marL="0" marR="0" lvl="0" indent="0" algn="just" rtl="0">
              <a:lnSpc>
                <a:spcPct val="100000"/>
              </a:lnSpc>
              <a:spcBef>
                <a:spcPts val="0"/>
              </a:spcBef>
              <a:spcAft>
                <a:spcPts val="0"/>
              </a:spcAft>
              <a:buClr>
                <a:srgbClr val="000000"/>
              </a:buClr>
              <a:buSzPts val="1400"/>
              <a:buFont typeface="Arial"/>
              <a:buNone/>
            </a:pPr>
            <a:endParaRPr sz="1400" b="1" i="1" u="none" strike="noStrike" cap="none">
              <a:solidFill>
                <a:srgbClr val="000000"/>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2800"/>
              <a:buFont typeface="Arial"/>
              <a:buNone/>
            </a:pPr>
            <a:r>
              <a:rPr lang="en-US" sz="2800" b="1" i="1" u="none" strike="noStrike" cap="none">
                <a:solidFill>
                  <a:srgbClr val="000000"/>
                </a:solidFill>
                <a:latin typeface="Arial Narrow"/>
                <a:ea typeface="Arial Narrow"/>
                <a:cs typeface="Arial Narrow"/>
                <a:sym typeface="Arial Narrow"/>
              </a:rPr>
              <a:t>Les manifestant.e.s – dont Juan – sont frappé.es, arrêté.es.  Sans avoir recours à un avocat et après un procès bâclé, Juan est condamné à deux ans de prison.</a:t>
            </a:r>
            <a:endParaRPr sz="1400" b="1" i="1" u="none" strike="noStrike" cap="none">
              <a:solidFill>
                <a:srgbClr val="000000"/>
              </a:solidFill>
              <a:latin typeface="Arial Narrow"/>
              <a:ea typeface="Arial Narrow"/>
              <a:cs typeface="Arial Narrow"/>
              <a:sym typeface="Arial Narrow"/>
            </a:endParaRPr>
          </a:p>
          <a:p>
            <a:pPr marL="0" marR="0" lvl="0" indent="0" algn="just" rtl="0">
              <a:lnSpc>
                <a:spcPct val="100000"/>
              </a:lnSpc>
              <a:spcBef>
                <a:spcPts val="0"/>
              </a:spcBef>
              <a:spcAft>
                <a:spcPts val="0"/>
              </a:spcAft>
              <a:buClr>
                <a:srgbClr val="000000"/>
              </a:buClr>
              <a:buSzPts val="2800"/>
              <a:buFont typeface="Arial"/>
              <a:buNone/>
            </a:pPr>
            <a:br>
              <a:rPr lang="en-US" sz="2800" b="1" i="1" u="none" strike="noStrike" cap="none">
                <a:solidFill>
                  <a:srgbClr val="000000"/>
                </a:solidFill>
                <a:latin typeface="Arial Narrow"/>
                <a:ea typeface="Arial Narrow"/>
                <a:cs typeface="Arial Narrow"/>
                <a:sym typeface="Arial Narrow"/>
              </a:rPr>
            </a:br>
            <a:endParaRPr sz="2800" b="1" i="1" u="none" strike="noStrike" cap="none">
              <a:solidFill>
                <a:srgbClr val="000000"/>
              </a:solidFill>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1"/>
        <p:cNvGrpSpPr/>
        <p:nvPr/>
      </p:nvGrpSpPr>
      <p:grpSpPr>
        <a:xfrm>
          <a:off x="0" y="0"/>
          <a:ext cx="0" cy="0"/>
          <a:chOff x="0" y="0"/>
          <a:chExt cx="0" cy="0"/>
        </a:xfrm>
      </p:grpSpPr>
      <p:pic>
        <p:nvPicPr>
          <p:cNvPr id="6" name="Image 5">
            <a:hlinkClick r:id="rId3"/>
            <a:extLst>
              <a:ext uri="{FF2B5EF4-FFF2-40B4-BE49-F238E27FC236}">
                <a16:creationId xmlns:a16="http://schemas.microsoft.com/office/drawing/2014/main" id="{651F47E6-A32A-9348-9FF9-0DC93B691D44}"/>
              </a:ext>
            </a:extLst>
          </p:cNvPr>
          <p:cNvPicPr>
            <a:picLocks noChangeAspect="1"/>
          </p:cNvPicPr>
          <p:nvPr/>
        </p:nvPicPr>
        <p:blipFill>
          <a:blip r:embed="rId4"/>
          <a:stretch>
            <a:fillRect/>
          </a:stretch>
        </p:blipFill>
        <p:spPr>
          <a:xfrm>
            <a:off x="0" y="789017"/>
            <a:ext cx="9144000" cy="52799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57"/>
        <p:cNvGrpSpPr/>
        <p:nvPr/>
      </p:nvGrpSpPr>
      <p:grpSpPr>
        <a:xfrm>
          <a:off x="0" y="0"/>
          <a:ext cx="0" cy="0"/>
          <a:chOff x="0" y="0"/>
          <a:chExt cx="0" cy="0"/>
        </a:xfrm>
      </p:grpSpPr>
      <p:pic>
        <p:nvPicPr>
          <p:cNvPr id="258" name="Google Shape;258;p39"/>
          <p:cNvPicPr preferRelativeResize="0"/>
          <p:nvPr/>
        </p:nvPicPr>
        <p:blipFill rotWithShape="1">
          <a:blip r:embed="rId3">
            <a:alphaModFix amt="70000"/>
          </a:blip>
          <a:srcRect/>
          <a:stretch/>
        </p:blipFill>
        <p:spPr>
          <a:xfrm rot="1628009">
            <a:off x="3773064" y="1612619"/>
            <a:ext cx="4821382" cy="4151404"/>
          </a:xfrm>
          <a:prstGeom prst="rect">
            <a:avLst/>
          </a:prstGeom>
          <a:noFill/>
          <a:ln>
            <a:noFill/>
          </a:ln>
        </p:spPr>
      </p:pic>
      <p:sp>
        <p:nvSpPr>
          <p:cNvPr id="259" name="Google Shape;259;p39"/>
          <p:cNvSpPr txBox="1">
            <a:spLocks noGrp="1"/>
          </p:cNvSpPr>
          <p:nvPr>
            <p:ph type="title"/>
          </p:nvPr>
        </p:nvSpPr>
        <p:spPr>
          <a:xfrm>
            <a:off x="0" y="430306"/>
            <a:ext cx="4821382" cy="62263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solidFill>
                  <a:srgbClr val="000000"/>
                </a:solidFill>
              </a:rPr>
              <a:t>PASSE À L’ACTION !</a:t>
            </a:r>
            <a:endParaRPr sz="2800">
              <a:solidFill>
                <a:schemeClr val="lt1"/>
              </a:solidFill>
              <a:highlight>
                <a:srgbClr val="000000"/>
              </a:highlight>
              <a:latin typeface="Arial Narrow"/>
              <a:ea typeface="Arial Narrow"/>
              <a:cs typeface="Arial Narrow"/>
              <a:sym typeface="Arial Narrow"/>
            </a:endParaRPr>
          </a:p>
        </p:txBody>
      </p:sp>
      <p:sp>
        <p:nvSpPr>
          <p:cNvPr id="260" name="Google Shape;260;p39"/>
          <p:cNvSpPr txBox="1"/>
          <p:nvPr/>
        </p:nvSpPr>
        <p:spPr>
          <a:xfrm>
            <a:off x="114100" y="1756000"/>
            <a:ext cx="5311200" cy="486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b="1" i="0" u="none" strike="noStrike" cap="none">
                <a:solidFill>
                  <a:schemeClr val="lt1"/>
                </a:solidFill>
                <a:latin typeface="Arial Narrow"/>
                <a:ea typeface="Arial Narrow"/>
                <a:cs typeface="Arial Narrow"/>
                <a:sym typeface="Arial Narrow"/>
              </a:rPr>
              <a:t>Qu’est-ce qui me tient </a:t>
            </a:r>
            <a:r>
              <a:rPr lang="en-US" sz="2800" b="1" i="0" u="none" strike="noStrike" cap="none">
                <a:solidFill>
                  <a:schemeClr val="dk1"/>
                </a:solidFill>
                <a:highlight>
                  <a:srgbClr val="FFFF00"/>
                </a:highlight>
                <a:latin typeface="Arial Narrow"/>
                <a:ea typeface="Arial Narrow"/>
                <a:cs typeface="Arial Narrow"/>
                <a:sym typeface="Arial Narrow"/>
              </a:rPr>
              <a:t>À COEUR </a:t>
            </a:r>
            <a:r>
              <a:rPr lang="en-US" sz="2800" b="1" i="0" u="none" strike="noStrike" cap="none">
                <a:solidFill>
                  <a:schemeClr val="lt1"/>
                </a:solidFill>
                <a:highlight>
                  <a:srgbClr val="000000"/>
                </a:highlight>
                <a:latin typeface="Arial Narrow"/>
                <a:ea typeface="Arial Narrow"/>
                <a:cs typeface="Arial Narrow"/>
                <a:sym typeface="Arial Narrow"/>
              </a:rPr>
              <a:t>?</a:t>
            </a:r>
            <a:endParaRPr sz="2800" b="1" i="0" u="none" strike="noStrike" cap="none">
              <a:solidFill>
                <a:schemeClr val="lt1"/>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None/>
            </a:pPr>
            <a:endParaRPr sz="2800" b="1">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2800" b="1" i="0" u="none" strike="noStrike" cap="none">
                <a:solidFill>
                  <a:schemeClr val="lt1"/>
                </a:solidFill>
                <a:latin typeface="Arial Narrow"/>
                <a:ea typeface="Arial Narrow"/>
                <a:cs typeface="Arial Narrow"/>
                <a:sym typeface="Arial Narrow"/>
              </a:rPr>
              <a:t>Sur quel </a:t>
            </a:r>
            <a:r>
              <a:rPr lang="en-US" sz="2800" b="1" i="0" u="none" strike="noStrike" cap="none">
                <a:solidFill>
                  <a:schemeClr val="dk1"/>
                </a:solidFill>
                <a:highlight>
                  <a:srgbClr val="FFFF00"/>
                </a:highlight>
                <a:latin typeface="Arial Narrow"/>
                <a:ea typeface="Arial Narrow"/>
                <a:cs typeface="Arial Narrow"/>
                <a:sym typeface="Arial Narrow"/>
              </a:rPr>
              <a:t>ENJEU</a:t>
            </a:r>
            <a:r>
              <a:rPr lang="en-US" sz="2800" b="1" i="0" u="none" strike="noStrike" cap="none">
                <a:solidFill>
                  <a:schemeClr val="dk1"/>
                </a:solidFill>
                <a:latin typeface="Arial Narrow"/>
                <a:ea typeface="Arial Narrow"/>
                <a:cs typeface="Arial Narrow"/>
                <a:sym typeface="Arial Narrow"/>
              </a:rPr>
              <a:t> </a:t>
            </a:r>
            <a:r>
              <a:rPr lang="en-US" sz="2800" b="1" i="0" u="none" strike="noStrike" cap="none">
                <a:solidFill>
                  <a:schemeClr val="lt1"/>
                </a:solidFill>
                <a:highlight>
                  <a:srgbClr val="000000"/>
                </a:highlight>
                <a:latin typeface="Arial Narrow"/>
                <a:ea typeface="Arial Narrow"/>
                <a:cs typeface="Arial Narrow"/>
                <a:sym typeface="Arial Narrow"/>
              </a:rPr>
              <a:t>de droits humains j’aimerais m’impliquer ?</a:t>
            </a:r>
            <a:br>
              <a:rPr lang="en-US" sz="2800" b="1" i="0" u="none" strike="noStrike" cap="none">
                <a:solidFill>
                  <a:schemeClr val="lt1"/>
                </a:solidFill>
                <a:latin typeface="Arial Narrow"/>
                <a:ea typeface="Arial Narrow"/>
                <a:cs typeface="Arial Narrow"/>
                <a:sym typeface="Arial Narrow"/>
              </a:rPr>
            </a:br>
            <a:endParaRPr sz="2800" b="1" i="0" u="none" strike="noStrike" cap="none">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2800" b="1" i="0" u="none" strike="noStrike" cap="none">
                <a:solidFill>
                  <a:schemeClr val="lt1"/>
                </a:solidFill>
                <a:latin typeface="Arial Narrow"/>
                <a:ea typeface="Arial Narrow"/>
                <a:cs typeface="Arial Narrow"/>
                <a:sym typeface="Arial Narrow"/>
              </a:rPr>
              <a:t>Quel </a:t>
            </a:r>
            <a:r>
              <a:rPr lang="en-US" sz="2800" b="1" i="0" u="none" strike="noStrike" cap="none">
                <a:solidFill>
                  <a:schemeClr val="dk1"/>
                </a:solidFill>
                <a:highlight>
                  <a:srgbClr val="FFFF00"/>
                </a:highlight>
                <a:latin typeface="Arial Narrow"/>
                <a:ea typeface="Arial Narrow"/>
                <a:cs typeface="Arial Narrow"/>
                <a:sym typeface="Arial Narrow"/>
              </a:rPr>
              <a:t>CHANGEMENT</a:t>
            </a:r>
            <a:r>
              <a:rPr lang="en-US" sz="2800" b="1" i="0" u="none" strike="noStrike" cap="none">
                <a:solidFill>
                  <a:schemeClr val="lt1"/>
                </a:solidFill>
                <a:latin typeface="Arial Narrow"/>
                <a:ea typeface="Arial Narrow"/>
                <a:cs typeface="Arial Narrow"/>
                <a:sym typeface="Arial Narrow"/>
              </a:rPr>
              <a:t> </a:t>
            </a:r>
            <a:r>
              <a:rPr lang="en-US" sz="2800" b="1" i="0" u="none" strike="noStrike" cap="none">
                <a:solidFill>
                  <a:schemeClr val="lt1"/>
                </a:solidFill>
                <a:highlight>
                  <a:srgbClr val="000000"/>
                </a:highlight>
                <a:latin typeface="Arial Narrow"/>
                <a:ea typeface="Arial Narrow"/>
                <a:cs typeface="Arial Narrow"/>
                <a:sym typeface="Arial Narrow"/>
              </a:rPr>
              <a:t>voudrais-je voir dans ma vie et celle des autres ?</a:t>
            </a:r>
            <a:br>
              <a:rPr lang="en-US" sz="2800" b="1" i="0" u="none" strike="noStrike" cap="none">
                <a:solidFill>
                  <a:schemeClr val="lt1"/>
                </a:solidFill>
                <a:latin typeface="Arial Narrow"/>
                <a:ea typeface="Arial Narrow"/>
                <a:cs typeface="Arial Narrow"/>
                <a:sym typeface="Arial Narrow"/>
              </a:rPr>
            </a:br>
            <a:endParaRPr sz="2800" b="1" i="0" u="none" strike="noStrike" cap="none">
              <a:solidFill>
                <a:schemeClr val="lt1"/>
              </a:solidFill>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2800" b="1" i="0" u="none" strike="noStrike" cap="none">
                <a:solidFill>
                  <a:schemeClr val="lt1"/>
                </a:solidFill>
                <a:latin typeface="Arial Narrow"/>
                <a:ea typeface="Arial Narrow"/>
                <a:cs typeface="Arial Narrow"/>
                <a:sym typeface="Arial Narrow"/>
              </a:rPr>
              <a:t>Quels </a:t>
            </a:r>
            <a:r>
              <a:rPr lang="en-US" sz="2800" b="1" i="0" u="none" strike="noStrike" cap="none">
                <a:solidFill>
                  <a:schemeClr val="dk1"/>
                </a:solidFill>
                <a:highlight>
                  <a:srgbClr val="FFFF00"/>
                </a:highlight>
                <a:latin typeface="Arial Narrow"/>
                <a:ea typeface="Arial Narrow"/>
                <a:cs typeface="Arial Narrow"/>
                <a:sym typeface="Arial Narrow"/>
              </a:rPr>
              <a:t>GESTES</a:t>
            </a:r>
            <a:r>
              <a:rPr lang="en-US" sz="2800" b="1" i="0" u="none" strike="noStrike" cap="none">
                <a:solidFill>
                  <a:schemeClr val="lt1"/>
                </a:solidFill>
                <a:latin typeface="Arial Narrow"/>
                <a:ea typeface="Arial Narrow"/>
                <a:cs typeface="Arial Narrow"/>
                <a:sym typeface="Arial Narrow"/>
              </a:rPr>
              <a:t> vais-je poser </a:t>
            </a:r>
            <a:r>
              <a:rPr lang="en-US" sz="2800" b="1" i="0" u="none" strike="noStrike" cap="none">
                <a:solidFill>
                  <a:schemeClr val="dk1"/>
                </a:solidFill>
                <a:highlight>
                  <a:srgbClr val="FFFF00"/>
                </a:highlight>
                <a:latin typeface="Arial Narrow"/>
                <a:ea typeface="Arial Narrow"/>
                <a:cs typeface="Arial Narrow"/>
                <a:sym typeface="Arial Narrow"/>
              </a:rPr>
              <a:t>CONCRÈTEMENT</a:t>
            </a:r>
            <a:r>
              <a:rPr lang="en-US" sz="2800" b="1" i="0" u="none" strike="noStrike" cap="none">
                <a:solidFill>
                  <a:schemeClr val="lt1"/>
                </a:solidFill>
                <a:latin typeface="Arial Narrow"/>
                <a:ea typeface="Arial Narrow"/>
                <a:cs typeface="Arial Narrow"/>
                <a:sym typeface="Arial Narrow"/>
              </a:rPr>
              <a:t>?</a:t>
            </a:r>
            <a:endParaRPr sz="1600" b="1" i="0" u="none" strike="noStrike" cap="none">
              <a:solidFill>
                <a:schemeClr val="lt1"/>
              </a:solidFill>
              <a:latin typeface="Arial"/>
              <a:ea typeface="Arial"/>
              <a:cs typeface="Arial"/>
              <a:sym typeface="Arial"/>
            </a:endParaRPr>
          </a:p>
        </p:txBody>
      </p:sp>
      <p:sp>
        <p:nvSpPr>
          <p:cNvPr id="261" name="Google Shape;261;p39"/>
          <p:cNvSpPr txBox="1"/>
          <p:nvPr/>
        </p:nvSpPr>
        <p:spPr>
          <a:xfrm>
            <a:off x="96982" y="1000277"/>
            <a:ext cx="2937022"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400" b="1" i="0" u="none" strike="noStrike" cap="none">
                <a:solidFill>
                  <a:srgbClr val="000000"/>
                </a:solidFill>
                <a:latin typeface="Arial Narrow"/>
                <a:ea typeface="Arial Narrow"/>
                <a:cs typeface="Arial Narrow"/>
                <a:sym typeface="Arial Narrow"/>
              </a:rPr>
              <a:t>Questions à te poser…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mt="72000"/>
          </a:blip>
          <a:stretch>
            <a:fillRect/>
          </a:stretch>
        </a:blipFill>
        <a:effectLst/>
      </p:bgPr>
    </p:bg>
    <p:spTree>
      <p:nvGrpSpPr>
        <p:cNvPr id="1" name="Shape 265"/>
        <p:cNvGrpSpPr/>
        <p:nvPr/>
      </p:nvGrpSpPr>
      <p:grpSpPr>
        <a:xfrm>
          <a:off x="0" y="0"/>
          <a:ext cx="0" cy="0"/>
          <a:chOff x="0" y="0"/>
          <a:chExt cx="0" cy="0"/>
        </a:xfrm>
      </p:grpSpPr>
      <p:sp>
        <p:nvSpPr>
          <p:cNvPr id="266" name="Google Shape;266;p40"/>
          <p:cNvSpPr/>
          <p:nvPr/>
        </p:nvSpPr>
        <p:spPr>
          <a:xfrm>
            <a:off x="78581" y="220197"/>
            <a:ext cx="8986837" cy="12003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4000" b="1" i="0" u="none" strike="noStrike" cap="none">
                <a:solidFill>
                  <a:srgbClr val="FFFFFF"/>
                </a:solidFill>
                <a:highlight>
                  <a:srgbClr val="000000"/>
                </a:highlight>
                <a:latin typeface="Arial Narrow"/>
                <a:ea typeface="Arial Narrow"/>
                <a:cs typeface="Arial Narrow"/>
                <a:sym typeface="Arial Narrow"/>
              </a:rPr>
              <a:t>Engage-toi avec Amnistie </a:t>
            </a:r>
            <a:r>
              <a:rPr lang="en-US" sz="4000" b="1">
                <a:solidFill>
                  <a:srgbClr val="FFFFFF"/>
                </a:solidFill>
                <a:highlight>
                  <a:srgbClr val="000000"/>
                </a:highlight>
                <a:latin typeface="Arial Narrow"/>
                <a:ea typeface="Arial Narrow"/>
                <a:cs typeface="Arial Narrow"/>
                <a:sym typeface="Arial Narrow"/>
              </a:rPr>
              <a:t>i</a:t>
            </a:r>
            <a:r>
              <a:rPr lang="en-US" sz="4000" b="1" i="0" u="none" strike="noStrike" cap="none">
                <a:solidFill>
                  <a:srgbClr val="FFFFFF"/>
                </a:solidFill>
                <a:highlight>
                  <a:srgbClr val="000000"/>
                </a:highlight>
                <a:latin typeface="Arial Narrow"/>
                <a:ea typeface="Arial Narrow"/>
                <a:cs typeface="Arial Narrow"/>
                <a:sym typeface="Arial Narrow"/>
              </a:rPr>
              <a:t>nternationale !</a:t>
            </a:r>
            <a:endParaRPr/>
          </a:p>
          <a:p>
            <a:pPr marL="0" lvl="0" indent="0" algn="l" rtl="0">
              <a:lnSpc>
                <a:spcPct val="90000"/>
              </a:lnSpc>
              <a:spcBef>
                <a:spcPts val="0"/>
              </a:spcBef>
              <a:spcAft>
                <a:spcPts val="0"/>
              </a:spcAft>
              <a:buClr>
                <a:srgbClr val="000000"/>
              </a:buClr>
              <a:buSzPts val="4400"/>
              <a:buFont typeface="Arial"/>
              <a:buNone/>
            </a:pPr>
            <a:r>
              <a:rPr lang="en-US" sz="4000" b="1">
                <a:highlight>
                  <a:srgbClr val="FFFF00"/>
                </a:highlight>
                <a:latin typeface="Arial Narrow"/>
                <a:ea typeface="Arial Narrow"/>
                <a:cs typeface="Arial Narrow"/>
                <a:sym typeface="Arial Narrow"/>
              </a:rPr>
              <a:t>PASSE À L’ACTION !</a:t>
            </a:r>
            <a:endParaRPr sz="2800">
              <a:solidFill>
                <a:schemeClr val="lt1"/>
              </a:solidFill>
              <a:highlight>
                <a:srgbClr val="000000"/>
              </a:highlight>
              <a:latin typeface="Arial Narrow"/>
              <a:ea typeface="Arial Narrow"/>
              <a:cs typeface="Arial Narrow"/>
              <a:sym typeface="Arial Narrow"/>
            </a:endParaRPr>
          </a:p>
          <a:p>
            <a:pPr marL="0" marR="0" lvl="0" indent="0" algn="l" rtl="0">
              <a:lnSpc>
                <a:spcPct val="90000"/>
              </a:lnSpc>
              <a:spcBef>
                <a:spcPts val="0"/>
              </a:spcBef>
              <a:spcAft>
                <a:spcPts val="0"/>
              </a:spcAft>
              <a:buNone/>
            </a:pPr>
            <a:endParaRPr sz="4000" b="1">
              <a:highlight>
                <a:srgbClr val="FFFF00"/>
              </a:highlight>
              <a:latin typeface="Arial Narrow"/>
              <a:ea typeface="Arial Narrow"/>
              <a:cs typeface="Arial Narrow"/>
              <a:sym typeface="Arial Narrow"/>
            </a:endParaRPr>
          </a:p>
        </p:txBody>
      </p:sp>
      <p:pic>
        <p:nvPicPr>
          <p:cNvPr id="267" name="Google Shape;267;p40"/>
          <p:cNvPicPr preferRelativeResize="0"/>
          <p:nvPr/>
        </p:nvPicPr>
        <p:blipFill rotWithShape="1">
          <a:blip r:embed="rId4">
            <a:alphaModFix amt="57000"/>
          </a:blip>
          <a:srcRect/>
          <a:stretch/>
        </p:blipFill>
        <p:spPr>
          <a:xfrm>
            <a:off x="7994768" y="6108203"/>
            <a:ext cx="1044147" cy="634725"/>
          </a:xfrm>
          <a:prstGeom prst="rect">
            <a:avLst/>
          </a:prstGeom>
          <a:noFill/>
          <a:ln>
            <a:noFill/>
          </a:ln>
        </p:spPr>
      </p:pic>
      <p:sp>
        <p:nvSpPr>
          <p:cNvPr id="268" name="Google Shape;268;p40"/>
          <p:cNvSpPr txBox="1"/>
          <p:nvPr/>
        </p:nvSpPr>
        <p:spPr>
          <a:xfrm>
            <a:off x="105072" y="1771525"/>
            <a:ext cx="8799900" cy="486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3600" b="1" i="0" u="none" strike="noStrike" cap="none">
                <a:solidFill>
                  <a:schemeClr val="lt1"/>
                </a:solidFill>
                <a:highlight>
                  <a:srgbClr val="000000"/>
                </a:highlight>
                <a:latin typeface="Arial Narrow"/>
                <a:ea typeface="Arial Narrow"/>
                <a:cs typeface="Arial Narrow"/>
                <a:sym typeface="Arial Narrow"/>
              </a:rPr>
              <a:t>Pour faire une différence, tu peux…</a:t>
            </a:r>
            <a:endParaRPr/>
          </a:p>
          <a:p>
            <a:pPr marL="0" marR="0" lvl="0" indent="0" algn="l" rtl="0">
              <a:lnSpc>
                <a:spcPct val="100000"/>
              </a:lnSpc>
              <a:spcBef>
                <a:spcPts val="0"/>
              </a:spcBef>
              <a:spcAft>
                <a:spcPts val="0"/>
              </a:spcAft>
              <a:buNone/>
            </a:pPr>
            <a:endParaRPr sz="3600" b="1" i="0" u="none" strike="noStrike" cap="none">
              <a:solidFill>
                <a:schemeClr val="lt1"/>
              </a:solidFill>
              <a:highlight>
                <a:srgbClr val="000000"/>
              </a:highlight>
              <a:latin typeface="Arial Narrow"/>
              <a:ea typeface="Arial Narrow"/>
              <a:cs typeface="Arial Narrow"/>
              <a:sym typeface="Arial Narrow"/>
            </a:endParaRPr>
          </a:p>
          <a:p>
            <a:pPr marL="457200" marR="0" lvl="0" indent="457200" algn="l" rtl="0">
              <a:lnSpc>
                <a:spcPct val="115000"/>
              </a:lnSpc>
              <a:spcBef>
                <a:spcPts val="0"/>
              </a:spcBef>
              <a:spcAft>
                <a:spcPts val="0"/>
              </a:spcAft>
              <a:buNone/>
            </a:pPr>
            <a:r>
              <a:rPr lang="en-US" sz="3200" b="1" i="0" u="none" strike="noStrike" cap="none">
                <a:solidFill>
                  <a:schemeClr val="dk1"/>
                </a:solidFill>
                <a:highlight>
                  <a:srgbClr val="FFFF00"/>
                </a:highlight>
                <a:latin typeface="Arial Narrow"/>
                <a:ea typeface="Arial Narrow"/>
                <a:cs typeface="Arial Narrow"/>
                <a:sym typeface="Arial Narrow"/>
              </a:rPr>
              <a:t>SIGNE</a:t>
            </a:r>
            <a:r>
              <a:rPr lang="en-US" sz="3200" b="1">
                <a:solidFill>
                  <a:schemeClr val="dk1"/>
                </a:solidFill>
                <a:highlight>
                  <a:srgbClr val="FFFF00"/>
                </a:highlight>
                <a:latin typeface="Arial Narrow"/>
                <a:ea typeface="Arial Narrow"/>
                <a:cs typeface="Arial Narrow"/>
                <a:sym typeface="Arial Narrow"/>
              </a:rPr>
              <a:t>R</a:t>
            </a:r>
            <a:r>
              <a:rPr lang="en-US" sz="3200" b="1" i="0" u="none" strike="noStrike" cap="none">
                <a:solidFill>
                  <a:schemeClr val="dk1"/>
                </a:solidFill>
                <a:highlight>
                  <a:srgbClr val="FFFF00"/>
                </a:highlight>
                <a:latin typeface="Arial Narrow"/>
                <a:ea typeface="Arial Narrow"/>
                <a:cs typeface="Arial Narrow"/>
                <a:sym typeface="Arial Narrow"/>
              </a:rPr>
              <a:t> </a:t>
            </a:r>
            <a:r>
              <a:rPr lang="en-US" sz="3200" b="1" i="0" u="none" strike="noStrike" cap="none">
                <a:solidFill>
                  <a:schemeClr val="lt1"/>
                </a:solidFill>
                <a:highlight>
                  <a:srgbClr val="000000"/>
                </a:highlight>
                <a:latin typeface="Arial Narrow"/>
                <a:ea typeface="Arial Narrow"/>
                <a:cs typeface="Arial Narrow"/>
                <a:sym typeface="Arial Narrow"/>
              </a:rPr>
              <a:t>nos pétitions en ligne;</a:t>
            </a:r>
            <a:endParaRPr/>
          </a:p>
          <a:p>
            <a:pPr marL="457200" marR="0" lvl="0" indent="457200" algn="l" rtl="0">
              <a:lnSpc>
                <a:spcPct val="115000"/>
              </a:lnSpc>
              <a:spcBef>
                <a:spcPts val="0"/>
              </a:spcBef>
              <a:spcAft>
                <a:spcPts val="0"/>
              </a:spcAft>
              <a:buNone/>
            </a:pPr>
            <a:r>
              <a:rPr lang="en-US" sz="3200" b="1">
                <a:solidFill>
                  <a:schemeClr val="dk1"/>
                </a:solidFill>
                <a:highlight>
                  <a:srgbClr val="FFFF00"/>
                </a:highlight>
                <a:latin typeface="Arial Narrow"/>
                <a:ea typeface="Arial Narrow"/>
                <a:cs typeface="Arial Narrow"/>
                <a:sym typeface="Arial Narrow"/>
              </a:rPr>
              <a:t>PARTICIPER </a:t>
            </a:r>
            <a:r>
              <a:rPr lang="en-US" sz="3200" b="1">
                <a:solidFill>
                  <a:schemeClr val="lt1"/>
                </a:solidFill>
                <a:highlight>
                  <a:srgbClr val="000000"/>
                </a:highlight>
                <a:latin typeface="Arial Narrow"/>
                <a:ea typeface="Arial Narrow"/>
                <a:cs typeface="Arial Narrow"/>
                <a:sym typeface="Arial Narrow"/>
              </a:rPr>
              <a:t>à nos marathons d’écriture;</a:t>
            </a:r>
            <a:endParaRPr sz="3200" b="1">
              <a:solidFill>
                <a:schemeClr val="lt1"/>
              </a:solidFill>
              <a:highlight>
                <a:srgbClr val="000000"/>
              </a:highlight>
              <a:latin typeface="Arial Narrow"/>
              <a:ea typeface="Arial Narrow"/>
              <a:cs typeface="Arial Narrow"/>
              <a:sym typeface="Arial Narrow"/>
            </a:endParaRPr>
          </a:p>
          <a:p>
            <a:pPr marL="457200" marR="0" lvl="0" indent="457200" algn="l" rtl="0">
              <a:lnSpc>
                <a:spcPct val="115000"/>
              </a:lnSpc>
              <a:spcBef>
                <a:spcPts val="0"/>
              </a:spcBef>
              <a:spcAft>
                <a:spcPts val="0"/>
              </a:spcAft>
              <a:buNone/>
            </a:pPr>
            <a:r>
              <a:rPr lang="en-US" sz="3200" b="1">
                <a:solidFill>
                  <a:schemeClr val="dk1"/>
                </a:solidFill>
                <a:highlight>
                  <a:srgbClr val="FFFF00"/>
                </a:highlight>
                <a:latin typeface="Arial Narrow"/>
                <a:ea typeface="Arial Narrow"/>
                <a:cs typeface="Arial Narrow"/>
                <a:sym typeface="Arial Narrow"/>
              </a:rPr>
              <a:t>TE JOINDRE </a:t>
            </a:r>
            <a:r>
              <a:rPr lang="en-US" sz="3200" b="1">
                <a:solidFill>
                  <a:schemeClr val="lt1"/>
                </a:solidFill>
                <a:highlight>
                  <a:schemeClr val="dk1"/>
                </a:highlight>
                <a:latin typeface="Arial Narrow"/>
                <a:ea typeface="Arial Narrow"/>
                <a:cs typeface="Arial Narrow"/>
                <a:sym typeface="Arial Narrow"/>
              </a:rPr>
              <a:t>à un comité au sein de ton école.</a:t>
            </a:r>
            <a:endParaRPr/>
          </a:p>
          <a:p>
            <a:pPr marL="0" marR="0" lvl="0" indent="0" algn="l" rtl="0">
              <a:lnSpc>
                <a:spcPct val="100000"/>
              </a:lnSpc>
              <a:spcBef>
                <a:spcPts val="0"/>
              </a:spcBef>
              <a:spcAft>
                <a:spcPts val="0"/>
              </a:spcAft>
              <a:buNone/>
            </a:pPr>
            <a:endParaRPr sz="3200" b="1" i="0" u="none" strike="noStrike" cap="none">
              <a:solidFill>
                <a:schemeClr val="lt1"/>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3200" b="1">
                <a:solidFill>
                  <a:schemeClr val="lt1"/>
                </a:solidFill>
                <a:highlight>
                  <a:schemeClr val="dk1"/>
                </a:highlight>
                <a:latin typeface="Arial Narrow"/>
                <a:ea typeface="Arial Narrow"/>
                <a:cs typeface="Arial Narrow"/>
                <a:sym typeface="Arial Narrow"/>
              </a:rPr>
              <a:t>Chaque geste peut faire une différence ! </a:t>
            </a:r>
            <a:br>
              <a:rPr lang="en-US" sz="3200" b="1">
                <a:solidFill>
                  <a:schemeClr val="lt1"/>
                </a:solidFill>
                <a:highlight>
                  <a:schemeClr val="dk1"/>
                </a:highlight>
                <a:latin typeface="Arial Narrow"/>
                <a:ea typeface="Arial Narrow"/>
                <a:cs typeface="Arial Narrow"/>
                <a:sym typeface="Arial Narrow"/>
              </a:rPr>
            </a:br>
            <a:r>
              <a:rPr lang="en-US" sz="3200" b="1" i="0" u="none" strike="noStrike" cap="none">
                <a:solidFill>
                  <a:schemeClr val="lt1"/>
                </a:solidFill>
                <a:highlight>
                  <a:srgbClr val="000000"/>
                </a:highlight>
                <a:latin typeface="Arial Narrow"/>
                <a:ea typeface="Arial Narrow"/>
                <a:cs typeface="Arial Narrow"/>
                <a:sym typeface="Arial Narrow"/>
              </a:rPr>
              <a:t>As-tu d’autres idées ?</a:t>
            </a:r>
            <a:endParaRPr sz="3200" b="1" i="0" u="none" strike="noStrike" cap="none">
              <a:solidFill>
                <a:schemeClr val="lt1"/>
              </a:solidFill>
              <a:highlight>
                <a:srgbClr val="000000"/>
              </a:highlight>
              <a:latin typeface="Arial Narrow"/>
              <a:ea typeface="Arial Narrow"/>
              <a:cs typeface="Arial Narrow"/>
              <a:sym typeface="Arial Narrow"/>
            </a:endParaRPr>
          </a:p>
        </p:txBody>
      </p:sp>
      <p:pic>
        <p:nvPicPr>
          <p:cNvPr id="269" name="Google Shape;269;p40"/>
          <p:cNvPicPr preferRelativeResize="0"/>
          <p:nvPr/>
        </p:nvPicPr>
        <p:blipFill>
          <a:blip r:embed="rId5">
            <a:alphaModFix/>
          </a:blip>
          <a:stretch>
            <a:fillRect/>
          </a:stretch>
        </p:blipFill>
        <p:spPr>
          <a:xfrm>
            <a:off x="247472" y="3956700"/>
            <a:ext cx="613631" cy="613631"/>
          </a:xfrm>
          <a:prstGeom prst="rect">
            <a:avLst/>
          </a:prstGeom>
          <a:noFill/>
          <a:ln>
            <a:noFill/>
          </a:ln>
        </p:spPr>
      </p:pic>
      <p:pic>
        <p:nvPicPr>
          <p:cNvPr id="270" name="Google Shape;270;p40"/>
          <p:cNvPicPr preferRelativeResize="0"/>
          <p:nvPr/>
        </p:nvPicPr>
        <p:blipFill>
          <a:blip r:embed="rId6">
            <a:alphaModFix/>
          </a:blip>
          <a:stretch>
            <a:fillRect/>
          </a:stretch>
        </p:blipFill>
        <p:spPr>
          <a:xfrm>
            <a:off x="338003" y="2986825"/>
            <a:ext cx="432562" cy="433388"/>
          </a:xfrm>
          <a:prstGeom prst="rect">
            <a:avLst/>
          </a:prstGeom>
          <a:noFill/>
          <a:ln>
            <a:noFill/>
          </a:ln>
        </p:spPr>
      </p:pic>
      <p:pic>
        <p:nvPicPr>
          <p:cNvPr id="271" name="Google Shape;271;p40"/>
          <p:cNvPicPr preferRelativeResize="0"/>
          <p:nvPr/>
        </p:nvPicPr>
        <p:blipFill>
          <a:blip r:embed="rId7">
            <a:alphaModFix/>
          </a:blip>
          <a:stretch>
            <a:fillRect/>
          </a:stretch>
        </p:blipFill>
        <p:spPr>
          <a:xfrm rot="-7">
            <a:off x="316281" y="3420225"/>
            <a:ext cx="476031" cy="47604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mt="77000"/>
          </a:blip>
          <a:stretch>
            <a:fillRect/>
          </a:stretch>
        </a:blipFill>
        <a:effectLst/>
      </p:bgPr>
    </p:bg>
    <p:spTree>
      <p:nvGrpSpPr>
        <p:cNvPr id="1" name="Shape 275"/>
        <p:cNvGrpSpPr/>
        <p:nvPr/>
      </p:nvGrpSpPr>
      <p:grpSpPr>
        <a:xfrm>
          <a:off x="0" y="0"/>
          <a:ext cx="0" cy="0"/>
          <a:chOff x="0" y="0"/>
          <a:chExt cx="0" cy="0"/>
        </a:xfrm>
      </p:grpSpPr>
      <p:sp>
        <p:nvSpPr>
          <p:cNvPr id="276" name="Google Shape;276;p41"/>
          <p:cNvSpPr txBox="1"/>
          <p:nvPr/>
        </p:nvSpPr>
        <p:spPr>
          <a:xfrm>
            <a:off x="388631" y="4207175"/>
            <a:ext cx="8945775" cy="1656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4000"/>
              <a:buFont typeface="Arial"/>
              <a:buNone/>
            </a:pPr>
            <a:endParaRPr sz="4000" b="1" i="0" u="none" strike="noStrike" cap="none">
              <a:solidFill>
                <a:schemeClr val="dk1"/>
              </a:solidFill>
              <a:highlight>
                <a:srgbClr val="FFFF00"/>
              </a:highlight>
              <a:latin typeface="Arial Narrow"/>
              <a:ea typeface="Arial Narrow"/>
              <a:cs typeface="Arial Narrow"/>
              <a:sym typeface="Arial Narrow"/>
            </a:endParaRPr>
          </a:p>
        </p:txBody>
      </p:sp>
      <p:sp>
        <p:nvSpPr>
          <p:cNvPr id="277" name="Google Shape;277;p41"/>
          <p:cNvSpPr txBox="1">
            <a:spLocks noGrp="1"/>
          </p:cNvSpPr>
          <p:nvPr>
            <p:ph type="title"/>
          </p:nvPr>
        </p:nvSpPr>
        <p:spPr>
          <a:xfrm>
            <a:off x="108075" y="421000"/>
            <a:ext cx="845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Arial Narrow"/>
              <a:buNone/>
            </a:pPr>
            <a:r>
              <a:rPr lang="en-US" sz="4000" b="1">
                <a:solidFill>
                  <a:srgbClr val="FFFFFF"/>
                </a:solidFill>
                <a:highlight>
                  <a:srgbClr val="000000"/>
                </a:highlight>
                <a:latin typeface="Arial Narrow"/>
                <a:ea typeface="Arial Narrow"/>
                <a:cs typeface="Arial Narrow"/>
                <a:sym typeface="Arial Narrow"/>
              </a:rPr>
              <a:t>Engage-toi avec Amnistie internationale !</a:t>
            </a:r>
            <a:endParaRPr sz="4000" b="1">
              <a:solidFill>
                <a:srgbClr val="FFFFFF"/>
              </a:solidFill>
              <a:highlight>
                <a:srgbClr val="000000"/>
              </a:highlight>
              <a:latin typeface="Arial Narrow"/>
              <a:ea typeface="Arial Narrow"/>
              <a:cs typeface="Arial Narrow"/>
              <a:sym typeface="Arial Narrow"/>
            </a:endParaRPr>
          </a:p>
          <a:p>
            <a:pPr marL="0" lvl="0" indent="0" algn="l" rtl="0">
              <a:lnSpc>
                <a:spcPct val="90000"/>
              </a:lnSpc>
              <a:spcBef>
                <a:spcPts val="0"/>
              </a:spcBef>
              <a:spcAft>
                <a:spcPts val="0"/>
              </a:spcAft>
              <a:buClr>
                <a:schemeClr val="lt1"/>
              </a:buClr>
              <a:buSzPts val="4000"/>
              <a:buFont typeface="Arial Narrow"/>
              <a:buNone/>
            </a:pPr>
            <a:r>
              <a:rPr lang="en-US" sz="4000" b="1">
                <a:highlight>
                  <a:srgbClr val="FFFF00"/>
                </a:highlight>
                <a:latin typeface="Arial Narrow"/>
                <a:ea typeface="Arial Narrow"/>
                <a:cs typeface="Arial Narrow"/>
                <a:sym typeface="Arial Narrow"/>
              </a:rPr>
              <a:t>SUIS-NOUS !</a:t>
            </a:r>
            <a:br>
              <a:rPr lang="en-US" sz="4000" b="1">
                <a:highlight>
                  <a:srgbClr val="FFFF00"/>
                </a:highlight>
                <a:latin typeface="Arial Narrow"/>
                <a:ea typeface="Arial Narrow"/>
                <a:cs typeface="Arial Narrow"/>
                <a:sym typeface="Arial Narrow"/>
              </a:rPr>
            </a:br>
            <a:endParaRPr sz="4000"/>
          </a:p>
        </p:txBody>
      </p:sp>
      <p:grpSp>
        <p:nvGrpSpPr>
          <p:cNvPr id="278" name="Google Shape;278;p41"/>
          <p:cNvGrpSpPr/>
          <p:nvPr/>
        </p:nvGrpSpPr>
        <p:grpSpPr>
          <a:xfrm>
            <a:off x="108085" y="1484115"/>
            <a:ext cx="5310469" cy="3827475"/>
            <a:chOff x="345100" y="1740200"/>
            <a:chExt cx="5555466" cy="3827475"/>
          </a:xfrm>
        </p:grpSpPr>
        <p:pic>
          <p:nvPicPr>
            <p:cNvPr id="279" name="Google Shape;279;p41"/>
            <p:cNvPicPr preferRelativeResize="0"/>
            <p:nvPr/>
          </p:nvPicPr>
          <p:blipFill rotWithShape="1">
            <a:blip r:embed="rId4">
              <a:alphaModFix/>
            </a:blip>
            <a:srcRect/>
            <a:stretch/>
          </p:blipFill>
          <p:spPr>
            <a:xfrm>
              <a:off x="436875" y="3071550"/>
              <a:ext cx="989748" cy="989748"/>
            </a:xfrm>
            <a:prstGeom prst="rect">
              <a:avLst/>
            </a:prstGeom>
            <a:noFill/>
            <a:ln>
              <a:noFill/>
            </a:ln>
          </p:spPr>
        </p:pic>
        <p:pic>
          <p:nvPicPr>
            <p:cNvPr id="280" name="Google Shape;280;p41"/>
            <p:cNvPicPr preferRelativeResize="0"/>
            <p:nvPr/>
          </p:nvPicPr>
          <p:blipFill rotWithShape="1">
            <a:blip r:embed="rId5">
              <a:alphaModFix/>
            </a:blip>
            <a:srcRect/>
            <a:stretch/>
          </p:blipFill>
          <p:spPr>
            <a:xfrm>
              <a:off x="436875" y="4359575"/>
              <a:ext cx="989750" cy="989750"/>
            </a:xfrm>
            <a:prstGeom prst="rect">
              <a:avLst/>
            </a:prstGeom>
            <a:noFill/>
            <a:ln>
              <a:noFill/>
            </a:ln>
          </p:spPr>
        </p:pic>
        <p:pic>
          <p:nvPicPr>
            <p:cNvPr id="281" name="Google Shape;281;p41"/>
            <p:cNvPicPr preferRelativeResize="0"/>
            <p:nvPr/>
          </p:nvPicPr>
          <p:blipFill rotWithShape="1">
            <a:blip r:embed="rId6">
              <a:alphaModFix/>
            </a:blip>
            <a:srcRect/>
            <a:stretch/>
          </p:blipFill>
          <p:spPr>
            <a:xfrm>
              <a:off x="345100" y="1740200"/>
              <a:ext cx="1325700" cy="1325700"/>
            </a:xfrm>
            <a:prstGeom prst="rect">
              <a:avLst/>
            </a:prstGeom>
            <a:noFill/>
            <a:ln>
              <a:noFill/>
            </a:ln>
          </p:spPr>
        </p:pic>
        <p:sp>
          <p:nvSpPr>
            <p:cNvPr id="282" name="Google Shape;282;p41"/>
            <p:cNvSpPr txBox="1"/>
            <p:nvPr/>
          </p:nvSpPr>
          <p:spPr>
            <a:xfrm>
              <a:off x="1570966" y="2002775"/>
              <a:ext cx="4329600" cy="356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FFFFF"/>
                  </a:solidFill>
                  <a:highlight>
                    <a:srgbClr val="000000"/>
                  </a:highlight>
                  <a:latin typeface="Arial Narrow"/>
                  <a:ea typeface="Arial Narrow"/>
                  <a:cs typeface="Arial Narrow"/>
                  <a:sym typeface="Arial Narrow"/>
                </a:rPr>
                <a:t>amnistie.ca</a:t>
              </a:r>
              <a:endParaRPr sz="3200" b="1" i="0" u="none"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Arial Narrow"/>
                <a:ea typeface="Arial Narrow"/>
                <a:cs typeface="Arial Narrow"/>
                <a:sym typeface="Arial Narrow"/>
              </a:endParaRPr>
            </a:p>
            <a:p>
              <a:pPr marL="0" marR="0" lvl="0" indent="0" algn="l" rtl="0">
                <a:lnSpc>
                  <a:spcPct val="115000"/>
                </a:lnSpc>
                <a:spcBef>
                  <a:spcPts val="1800"/>
                </a:spcBef>
                <a:spcAft>
                  <a:spcPts val="0"/>
                </a:spcAft>
                <a:buClr>
                  <a:schemeClr val="dk1"/>
                </a:buClr>
                <a:buSzPts val="1100"/>
                <a:buFont typeface="Arial"/>
                <a:buNone/>
              </a:pPr>
              <a:r>
                <a:rPr lang="en-US" sz="3200" b="1" i="0" u="none" strike="noStrike" cap="none">
                  <a:solidFill>
                    <a:srgbClr val="FFFFFF"/>
                  </a:solidFill>
                  <a:highlight>
                    <a:srgbClr val="000000"/>
                  </a:highlight>
                  <a:latin typeface="Arial Narrow"/>
                  <a:ea typeface="Arial Narrow"/>
                  <a:cs typeface="Arial Narrow"/>
                  <a:sym typeface="Arial Narrow"/>
                </a:rPr>
                <a:t>amnistie_canadafr</a:t>
              </a:r>
              <a:endParaRPr sz="3200" b="1" i="0" u="none"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400"/>
                </a:spcBef>
                <a:spcAft>
                  <a:spcPts val="0"/>
                </a:spcAft>
                <a:buClr>
                  <a:srgbClr val="000000"/>
                </a:buClr>
                <a:buSzPts val="3200"/>
                <a:buFont typeface="Arial"/>
                <a:buNone/>
              </a:pPr>
              <a:endParaRPr sz="3200" b="1" i="0" u="none" strike="noStrike" cap="none">
                <a:solidFill>
                  <a:srgbClr val="000000"/>
                </a:solidFill>
                <a:latin typeface="Arial Narrow"/>
                <a:ea typeface="Arial Narrow"/>
                <a:cs typeface="Arial Narrow"/>
                <a:sym typeface="Arial Narrow"/>
              </a:endParaRPr>
            </a:p>
            <a:p>
              <a:pPr marL="0" marR="0" lvl="0" indent="0" algn="l" rtl="0">
                <a:lnSpc>
                  <a:spcPct val="100000"/>
                </a:lnSpc>
                <a:spcBef>
                  <a:spcPts val="0"/>
                </a:spcBef>
                <a:spcAft>
                  <a:spcPts val="0"/>
                </a:spcAft>
                <a:buClr>
                  <a:schemeClr val="dk1"/>
                </a:buClr>
                <a:buSzPts val="1100"/>
                <a:buFont typeface="Arial"/>
                <a:buNone/>
              </a:pPr>
              <a:r>
                <a:rPr lang="en-US" sz="3200" b="1" i="0" u="none" strike="noStrike" cap="none">
                  <a:solidFill>
                    <a:srgbClr val="FFFFFF"/>
                  </a:solidFill>
                  <a:highlight>
                    <a:srgbClr val="000000"/>
                  </a:highlight>
                  <a:latin typeface="Arial Narrow"/>
                  <a:ea typeface="Arial Narrow"/>
                  <a:cs typeface="Arial Narrow"/>
                  <a:sym typeface="Arial Narrow"/>
                </a:rPr>
                <a:t>Amnistie </a:t>
              </a:r>
              <a:r>
                <a:rPr lang="en-US" sz="3200" b="1">
                  <a:solidFill>
                    <a:srgbClr val="FFFFFF"/>
                  </a:solidFill>
                  <a:highlight>
                    <a:srgbClr val="000000"/>
                  </a:highlight>
                  <a:latin typeface="Arial Narrow"/>
                  <a:ea typeface="Arial Narrow"/>
                  <a:cs typeface="Arial Narrow"/>
                  <a:sym typeface="Arial Narrow"/>
                </a:rPr>
                <a:t>i</a:t>
              </a:r>
              <a:r>
                <a:rPr lang="en-US" sz="3200" b="1" i="0" u="none" strike="noStrike" cap="none">
                  <a:solidFill>
                    <a:srgbClr val="FFFFFF"/>
                  </a:solidFill>
                  <a:highlight>
                    <a:srgbClr val="000000"/>
                  </a:highlight>
                  <a:latin typeface="Arial Narrow"/>
                  <a:ea typeface="Arial Narrow"/>
                  <a:cs typeface="Arial Narrow"/>
                  <a:sym typeface="Arial Narrow"/>
                </a:rPr>
                <a:t>nternationale Canada Francophone</a:t>
              </a:r>
              <a:endParaRPr sz="3200" b="1" i="0" u="sng" strike="noStrike" cap="none">
                <a:solidFill>
                  <a:srgbClr val="FFFFFF"/>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Arial Narrow"/>
                <a:ea typeface="Arial Narrow"/>
                <a:cs typeface="Arial Narrow"/>
                <a:sym typeface="Arial Narrow"/>
              </a:endParaRPr>
            </a:p>
          </p:txBody>
        </p:sp>
      </p:grpSp>
      <p:pic>
        <p:nvPicPr>
          <p:cNvPr id="283" name="Google Shape;283;p41"/>
          <p:cNvPicPr preferRelativeResize="0"/>
          <p:nvPr/>
        </p:nvPicPr>
        <p:blipFill rotWithShape="1">
          <a:blip r:embed="rId7">
            <a:alphaModFix amt="57000"/>
          </a:blip>
          <a:srcRect/>
          <a:stretch/>
        </p:blipFill>
        <p:spPr>
          <a:xfrm>
            <a:off x="7994768" y="6108203"/>
            <a:ext cx="1044147" cy="634725"/>
          </a:xfrm>
          <a:prstGeom prst="rect">
            <a:avLst/>
          </a:prstGeom>
          <a:noFill/>
          <a:ln>
            <a:noFill/>
          </a:ln>
        </p:spPr>
      </p:pic>
      <p:pic>
        <p:nvPicPr>
          <p:cNvPr id="284" name="Google Shape;284;p41"/>
          <p:cNvPicPr preferRelativeResize="0"/>
          <p:nvPr/>
        </p:nvPicPr>
        <p:blipFill>
          <a:blip r:embed="rId8">
            <a:alphaModFix/>
          </a:blip>
          <a:stretch>
            <a:fillRect/>
          </a:stretch>
        </p:blipFill>
        <p:spPr>
          <a:xfrm>
            <a:off x="108075" y="5457575"/>
            <a:ext cx="1171825" cy="1171825"/>
          </a:xfrm>
          <a:prstGeom prst="rect">
            <a:avLst/>
          </a:prstGeom>
          <a:noFill/>
          <a:ln>
            <a:noFill/>
          </a:ln>
        </p:spPr>
      </p:pic>
      <p:sp>
        <p:nvSpPr>
          <p:cNvPr id="285" name="Google Shape;285;p41"/>
          <p:cNvSpPr txBox="1"/>
          <p:nvPr/>
        </p:nvSpPr>
        <p:spPr>
          <a:xfrm>
            <a:off x="1295325" y="5345525"/>
            <a:ext cx="60822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lt1"/>
                </a:solidFill>
                <a:highlight>
                  <a:schemeClr val="dk1"/>
                </a:highlight>
                <a:latin typeface="Arial Narrow"/>
                <a:ea typeface="Arial Narrow"/>
                <a:cs typeface="Arial Narrow"/>
                <a:sym typeface="Arial Narrow"/>
              </a:rPr>
              <a:t>Amnistie internationale Canada Francophone</a:t>
            </a:r>
            <a:endParaRPr sz="3200" b="1" u="sng">
              <a:solidFill>
                <a:schemeClr val="lt1"/>
              </a:solidFill>
              <a:highlight>
                <a:schemeClr val="dk1"/>
              </a:highlight>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0" y="430306"/>
            <a:ext cx="7886700" cy="13257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chemeClr val="dk1"/>
              </a:buClr>
              <a:buSzPts val="1100"/>
              <a:buFont typeface="Arial"/>
              <a:buNone/>
            </a:pPr>
            <a:r>
              <a:rPr lang="en-US" sz="4000">
                <a:latin typeface="Arial Narrow"/>
                <a:ea typeface="Arial Narrow"/>
                <a:cs typeface="Arial Narrow"/>
                <a:sym typeface="Arial Narrow"/>
              </a:rPr>
              <a:t>OBJECTIFS DE L’ATELIER</a:t>
            </a:r>
            <a:endParaRPr sz="4000">
              <a:latin typeface="Arial Narrow"/>
              <a:ea typeface="Arial Narrow"/>
              <a:cs typeface="Arial Narrow"/>
              <a:sym typeface="Arial Narrow"/>
            </a:endParaRPr>
          </a:p>
          <a:p>
            <a:pPr marL="0" lvl="0" indent="0" algn="l" rtl="0">
              <a:lnSpc>
                <a:spcPct val="90000"/>
              </a:lnSpc>
              <a:spcBef>
                <a:spcPts val="0"/>
              </a:spcBef>
              <a:spcAft>
                <a:spcPts val="0"/>
              </a:spcAft>
              <a:buSzPts val="4400"/>
              <a:buNone/>
            </a:pPr>
            <a:endParaRPr>
              <a:latin typeface="Arial Narrow"/>
              <a:ea typeface="Arial Narrow"/>
              <a:cs typeface="Arial Narrow"/>
              <a:sym typeface="Arial Narrow"/>
            </a:endParaRPr>
          </a:p>
        </p:txBody>
      </p:sp>
      <p:sp>
        <p:nvSpPr>
          <p:cNvPr id="153" name="Google Shape;153;p26"/>
          <p:cNvSpPr txBox="1"/>
          <p:nvPr/>
        </p:nvSpPr>
        <p:spPr>
          <a:xfrm>
            <a:off x="749300" y="1689100"/>
            <a:ext cx="8305800" cy="5232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highlight>
                  <a:srgbClr val="FFFF00"/>
                </a:highlight>
                <a:latin typeface="Arial Narrow"/>
                <a:ea typeface="Arial Narrow"/>
                <a:cs typeface="Arial Narrow"/>
                <a:sym typeface="Arial Narrow"/>
              </a:rPr>
              <a:t>IDENTIFIER</a:t>
            </a:r>
            <a:r>
              <a:rPr lang="en-US" sz="3200" b="0" i="0" u="none" strike="noStrike" cap="none">
                <a:solidFill>
                  <a:schemeClr val="dk1"/>
                </a:solidFill>
                <a:latin typeface="Arial Narrow"/>
                <a:ea typeface="Arial Narrow"/>
                <a:cs typeface="Arial Narrow"/>
                <a:sym typeface="Arial Narrow"/>
              </a:rPr>
              <a:t> les droits humains et comment ils sont reliés à </a:t>
            </a:r>
            <a:r>
              <a:rPr lang="en-US" sz="3200">
                <a:solidFill>
                  <a:schemeClr val="dk1"/>
                </a:solidFill>
                <a:latin typeface="Arial Narrow"/>
                <a:ea typeface="Arial Narrow"/>
                <a:cs typeface="Arial Narrow"/>
                <a:sym typeface="Arial Narrow"/>
              </a:rPr>
              <a:t>ma</a:t>
            </a:r>
            <a:r>
              <a:rPr lang="en-US" sz="3200" b="0" i="0" u="none" strike="noStrike" cap="none">
                <a:solidFill>
                  <a:schemeClr val="dk1"/>
                </a:solidFill>
                <a:latin typeface="Arial Narrow"/>
                <a:ea typeface="Arial Narrow"/>
                <a:cs typeface="Arial Narrow"/>
                <a:sym typeface="Arial Narrow"/>
              </a:rPr>
              <a:t> vie ;</a:t>
            </a:r>
            <a:br>
              <a:rPr lang="en-US" sz="3200" b="0" i="0" u="none" strike="noStrike" cap="none">
                <a:solidFill>
                  <a:schemeClr val="dk1"/>
                </a:solidFill>
                <a:latin typeface="Arial Narrow"/>
                <a:ea typeface="Arial Narrow"/>
                <a:cs typeface="Arial Narrow"/>
                <a:sym typeface="Arial Narrow"/>
              </a:rPr>
            </a:br>
            <a:endParaRPr sz="3200" b="0" i="0" u="none" strike="noStrike" cap="none">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highlight>
                  <a:srgbClr val="FFFF00"/>
                </a:highlight>
                <a:latin typeface="Arial Narrow"/>
                <a:ea typeface="Arial Narrow"/>
                <a:cs typeface="Arial Narrow"/>
                <a:sym typeface="Arial Narrow"/>
              </a:rPr>
              <a:t>DISCUTER</a:t>
            </a:r>
            <a:r>
              <a:rPr lang="en-US" sz="3200" b="0" i="0" u="none" strike="noStrike" cap="none">
                <a:solidFill>
                  <a:schemeClr val="dk1"/>
                </a:solidFill>
                <a:latin typeface="Arial Narrow"/>
                <a:ea typeface="Arial Narrow"/>
                <a:cs typeface="Arial Narrow"/>
                <a:sym typeface="Arial Narrow"/>
              </a:rPr>
              <a:t> </a:t>
            </a:r>
            <a:r>
              <a:rPr lang="en-US" sz="3200">
                <a:solidFill>
                  <a:schemeClr val="dk1"/>
                </a:solidFill>
                <a:latin typeface="Arial Narrow"/>
                <a:ea typeface="Arial Narrow"/>
                <a:cs typeface="Arial Narrow"/>
                <a:sym typeface="Arial Narrow"/>
              </a:rPr>
              <a:t>du</a:t>
            </a:r>
            <a:r>
              <a:rPr lang="en-US" sz="3200" b="0" i="0" u="none" strike="noStrike" cap="none">
                <a:solidFill>
                  <a:schemeClr val="dk1"/>
                </a:solidFill>
                <a:latin typeface="Arial Narrow"/>
                <a:ea typeface="Arial Narrow"/>
                <a:cs typeface="Arial Narrow"/>
                <a:sym typeface="Arial Narrow"/>
              </a:rPr>
              <a:t> système de protection de</a:t>
            </a:r>
            <a:r>
              <a:rPr lang="en-US" sz="3200">
                <a:solidFill>
                  <a:schemeClr val="dk1"/>
                </a:solidFill>
                <a:latin typeface="Arial Narrow"/>
                <a:ea typeface="Arial Narrow"/>
                <a:cs typeface="Arial Narrow"/>
                <a:sym typeface="Arial Narrow"/>
              </a:rPr>
              <a:t> mes </a:t>
            </a:r>
            <a:r>
              <a:rPr lang="en-US" sz="3200" b="0" i="0" u="none" strike="noStrike" cap="none">
                <a:solidFill>
                  <a:schemeClr val="dk1"/>
                </a:solidFill>
                <a:latin typeface="Arial Narrow"/>
                <a:ea typeface="Arial Narrow"/>
                <a:cs typeface="Arial Narrow"/>
                <a:sym typeface="Arial Narrow"/>
              </a:rPr>
              <a:t>droits </a:t>
            </a:r>
            <a:r>
              <a:rPr lang="en-US" sz="3200">
                <a:solidFill>
                  <a:schemeClr val="dk1"/>
                </a:solidFill>
                <a:latin typeface="Arial Narrow"/>
                <a:ea typeface="Arial Narrow"/>
                <a:cs typeface="Arial Narrow"/>
                <a:sym typeface="Arial Narrow"/>
              </a:rPr>
              <a:t>fondamentaux</a:t>
            </a:r>
            <a:r>
              <a:rPr lang="en-US" sz="3200" b="0" i="0" u="none" strike="noStrike" cap="none">
                <a:solidFill>
                  <a:schemeClr val="dk1"/>
                </a:solidFill>
                <a:latin typeface="Arial Narrow"/>
                <a:ea typeface="Arial Narrow"/>
                <a:cs typeface="Arial Narrow"/>
                <a:sym typeface="Arial Narrow"/>
              </a:rPr>
              <a:t> ;</a:t>
            </a:r>
            <a:br>
              <a:rPr lang="en-US" sz="3200" b="0" i="0" u="none" strike="noStrike" cap="none">
                <a:solidFill>
                  <a:schemeClr val="dk1"/>
                </a:solidFill>
                <a:latin typeface="Arial Narrow"/>
                <a:ea typeface="Arial Narrow"/>
                <a:cs typeface="Arial Narrow"/>
                <a:sym typeface="Arial Narrow"/>
              </a:rPr>
            </a:br>
            <a:endParaRPr sz="3200" b="0" i="0" u="none" strike="noStrike" cap="none">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Clr>
                <a:srgbClr val="000000"/>
              </a:buClr>
              <a:buSzPts val="3200"/>
              <a:buFont typeface="Arial"/>
              <a:buNone/>
            </a:pPr>
            <a:r>
              <a:rPr lang="en-US" sz="3200" b="1" i="0" u="none" strike="noStrike" cap="none">
                <a:solidFill>
                  <a:schemeClr val="dk1"/>
                </a:solidFill>
                <a:highlight>
                  <a:srgbClr val="FFFF00"/>
                </a:highlight>
                <a:latin typeface="Arial Narrow"/>
                <a:ea typeface="Arial Narrow"/>
                <a:cs typeface="Arial Narrow"/>
                <a:sym typeface="Arial Narrow"/>
              </a:rPr>
              <a:t>S’ENGAGER</a:t>
            </a:r>
            <a:r>
              <a:rPr lang="en-US" sz="3200" b="0" i="0" u="none" strike="noStrike" cap="none">
                <a:solidFill>
                  <a:schemeClr val="dk1"/>
                </a:solidFill>
                <a:latin typeface="Arial Narrow"/>
                <a:ea typeface="Arial Narrow"/>
                <a:cs typeface="Arial Narrow"/>
                <a:sym typeface="Arial Narrow"/>
              </a:rPr>
              <a:t> efficacement pour les droits humains.</a:t>
            </a:r>
            <a:endParaRPr sz="3200" b="0" i="0" u="none" strike="noStrike" cap="none">
              <a:solidFill>
                <a:schemeClr val="lt1"/>
              </a:solidFill>
              <a:highlight>
                <a:schemeClr val="dk1"/>
              </a:highlight>
              <a:latin typeface="Arial Narrow"/>
              <a:ea typeface="Arial Narrow"/>
              <a:cs typeface="Arial Narrow"/>
              <a:sym typeface="Arial Narrow"/>
            </a:endParaRPr>
          </a:p>
        </p:txBody>
      </p:sp>
      <p:pic>
        <p:nvPicPr>
          <p:cNvPr id="154" name="Google Shape;154;p26"/>
          <p:cNvPicPr preferRelativeResize="0"/>
          <p:nvPr/>
        </p:nvPicPr>
        <p:blipFill rotWithShape="1">
          <a:blip r:embed="rId3">
            <a:alphaModFix/>
          </a:blip>
          <a:srcRect/>
          <a:stretch/>
        </p:blipFill>
        <p:spPr>
          <a:xfrm>
            <a:off x="-34810" y="1689091"/>
            <a:ext cx="1233650" cy="1228722"/>
          </a:xfrm>
          <a:prstGeom prst="rect">
            <a:avLst/>
          </a:prstGeom>
          <a:noFill/>
          <a:ln>
            <a:noFill/>
          </a:ln>
        </p:spPr>
      </p:pic>
      <p:pic>
        <p:nvPicPr>
          <p:cNvPr id="155" name="Google Shape;155;p26"/>
          <p:cNvPicPr preferRelativeResize="0"/>
          <p:nvPr/>
        </p:nvPicPr>
        <p:blipFill rotWithShape="1">
          <a:blip r:embed="rId4">
            <a:alphaModFix/>
          </a:blip>
          <a:srcRect/>
          <a:stretch/>
        </p:blipFill>
        <p:spPr>
          <a:xfrm>
            <a:off x="0" y="3203637"/>
            <a:ext cx="1164025" cy="1159425"/>
          </a:xfrm>
          <a:prstGeom prst="rect">
            <a:avLst/>
          </a:prstGeom>
          <a:noFill/>
          <a:ln>
            <a:noFill/>
          </a:ln>
        </p:spPr>
      </p:pic>
      <p:pic>
        <p:nvPicPr>
          <p:cNvPr id="156" name="Google Shape;156;p26"/>
          <p:cNvPicPr preferRelativeResize="0"/>
          <p:nvPr/>
        </p:nvPicPr>
        <p:blipFill rotWithShape="1">
          <a:blip r:embed="rId5">
            <a:alphaModFix/>
          </a:blip>
          <a:srcRect/>
          <a:stretch/>
        </p:blipFill>
        <p:spPr>
          <a:xfrm>
            <a:off x="56269" y="4392844"/>
            <a:ext cx="1051485" cy="1053525"/>
          </a:xfrm>
          <a:prstGeom prst="rect">
            <a:avLst/>
          </a:prstGeom>
          <a:solidFill>
            <a:schemeClr val="lt1"/>
          </a:solid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pSp>
        <p:nvGrpSpPr>
          <p:cNvPr id="161" name="Google Shape;161;p27"/>
          <p:cNvGrpSpPr/>
          <p:nvPr/>
        </p:nvGrpSpPr>
        <p:grpSpPr>
          <a:xfrm>
            <a:off x="614855" y="1756006"/>
            <a:ext cx="4876801" cy="4778058"/>
            <a:chOff x="444400" y="2559400"/>
            <a:chExt cx="3530700" cy="3530700"/>
          </a:xfrm>
        </p:grpSpPr>
        <p:grpSp>
          <p:nvGrpSpPr>
            <p:cNvPr id="162" name="Google Shape;162;p27"/>
            <p:cNvGrpSpPr/>
            <p:nvPr/>
          </p:nvGrpSpPr>
          <p:grpSpPr>
            <a:xfrm>
              <a:off x="444400" y="2559400"/>
              <a:ext cx="3530700" cy="3530700"/>
              <a:chOff x="444400" y="2559400"/>
              <a:chExt cx="3530700" cy="3530700"/>
            </a:xfrm>
          </p:grpSpPr>
          <p:pic>
            <p:nvPicPr>
              <p:cNvPr id="163" name="Google Shape;163;p27"/>
              <p:cNvPicPr preferRelativeResize="0"/>
              <p:nvPr/>
            </p:nvPicPr>
            <p:blipFill rotWithShape="1">
              <a:blip r:embed="rId3">
                <a:alphaModFix/>
              </a:blip>
              <a:srcRect/>
              <a:stretch/>
            </p:blipFill>
            <p:spPr>
              <a:xfrm>
                <a:off x="444400" y="2559400"/>
                <a:ext cx="3530700" cy="3530700"/>
              </a:xfrm>
              <a:prstGeom prst="ellipse">
                <a:avLst/>
              </a:prstGeom>
              <a:noFill/>
              <a:ln>
                <a:noFill/>
              </a:ln>
            </p:spPr>
          </p:pic>
          <p:pic>
            <p:nvPicPr>
              <p:cNvPr id="164" name="Google Shape;164;p27"/>
              <p:cNvPicPr preferRelativeResize="0"/>
              <p:nvPr/>
            </p:nvPicPr>
            <p:blipFill rotWithShape="1">
              <a:blip r:embed="rId4">
                <a:alphaModFix/>
              </a:blip>
              <a:srcRect l="43793" t="46500" r="46413" b="42076"/>
              <a:stretch/>
            </p:blipFill>
            <p:spPr>
              <a:xfrm>
                <a:off x="1525592" y="3429009"/>
                <a:ext cx="2401500" cy="2211000"/>
              </a:xfrm>
              <a:prstGeom prst="ellipse">
                <a:avLst/>
              </a:prstGeom>
              <a:noFill/>
              <a:ln>
                <a:noFill/>
              </a:ln>
            </p:spPr>
          </p:pic>
        </p:grpSp>
        <p:pic>
          <p:nvPicPr>
            <p:cNvPr id="165" name="Google Shape;165;p27"/>
            <p:cNvPicPr preferRelativeResize="0"/>
            <p:nvPr/>
          </p:nvPicPr>
          <p:blipFill rotWithShape="1">
            <a:blip r:embed="rId4">
              <a:alphaModFix/>
            </a:blip>
            <a:srcRect l="43793" t="46500" r="46413" b="42076"/>
            <a:stretch/>
          </p:blipFill>
          <p:spPr>
            <a:xfrm>
              <a:off x="1480030" y="4313043"/>
              <a:ext cx="1912800" cy="1757400"/>
            </a:xfrm>
            <a:prstGeom prst="ellipse">
              <a:avLst/>
            </a:prstGeom>
            <a:noFill/>
            <a:ln>
              <a:noFill/>
            </a:ln>
          </p:spPr>
        </p:pic>
        <p:pic>
          <p:nvPicPr>
            <p:cNvPr id="166" name="Google Shape;166;p27"/>
            <p:cNvPicPr preferRelativeResize="0"/>
            <p:nvPr/>
          </p:nvPicPr>
          <p:blipFill rotWithShape="1">
            <a:blip r:embed="rId4">
              <a:alphaModFix/>
            </a:blip>
            <a:srcRect l="43793" t="46500" r="46413" b="42076"/>
            <a:stretch/>
          </p:blipFill>
          <p:spPr>
            <a:xfrm>
              <a:off x="1499958" y="3655883"/>
              <a:ext cx="1867800" cy="1716000"/>
            </a:xfrm>
            <a:prstGeom prst="ellipse">
              <a:avLst/>
            </a:prstGeom>
            <a:noFill/>
            <a:ln>
              <a:noFill/>
            </a:ln>
          </p:spPr>
        </p:pic>
      </p:grpSp>
      <p:sp>
        <p:nvSpPr>
          <p:cNvPr id="167" name="Google Shape;167;p27"/>
          <p:cNvSpPr txBox="1">
            <a:spLocks noGrp="1"/>
          </p:cNvSpPr>
          <p:nvPr>
            <p:ph type="title"/>
          </p:nvPr>
        </p:nvSpPr>
        <p:spPr>
          <a:xfrm>
            <a:off x="0" y="43030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LES DROITS HUMAINS DANS MON QUOTIDIEN</a:t>
            </a:r>
            <a:endParaRPr>
              <a:latin typeface="Arial Narrow"/>
              <a:ea typeface="Arial Narrow"/>
              <a:cs typeface="Arial Narrow"/>
              <a:sym typeface="Arial Narrow"/>
            </a:endParaRPr>
          </a:p>
        </p:txBody>
      </p:sp>
      <p:sp>
        <p:nvSpPr>
          <p:cNvPr id="168" name="Google Shape;168;p27"/>
          <p:cNvSpPr txBox="1"/>
          <p:nvPr/>
        </p:nvSpPr>
        <p:spPr>
          <a:xfrm>
            <a:off x="2577662" y="2474979"/>
            <a:ext cx="6484800" cy="262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4000" b="1" i="0" u="none" strike="noStrike" cap="none">
                <a:solidFill>
                  <a:schemeClr val="lt1"/>
                </a:solidFill>
                <a:highlight>
                  <a:srgbClr val="000000"/>
                </a:highlight>
                <a:latin typeface="Arial Narrow"/>
                <a:ea typeface="Arial Narrow"/>
                <a:cs typeface="Arial Narrow"/>
                <a:sym typeface="Arial Narrow"/>
              </a:rPr>
              <a:t>Qu’as-tu fait depuis que tu t’es levé.e ce matin ?</a:t>
            </a:r>
            <a:endParaRPr sz="4000" b="1" i="0" u="none" strike="noStrike" cap="none">
              <a:solidFill>
                <a:schemeClr val="lt1"/>
              </a:solidFill>
              <a:highlight>
                <a:srgbClr val="000000"/>
              </a:highlight>
              <a:latin typeface="Arial Narrow"/>
              <a:ea typeface="Arial Narrow"/>
              <a:cs typeface="Arial Narrow"/>
              <a:sym typeface="Arial Narrow"/>
            </a:endParaRPr>
          </a:p>
          <a:p>
            <a:pPr marL="457200" marR="0" lvl="0" indent="0" algn="l" rtl="0">
              <a:lnSpc>
                <a:spcPct val="100000"/>
              </a:lnSpc>
              <a:spcBef>
                <a:spcPts val="0"/>
              </a:spcBef>
              <a:spcAft>
                <a:spcPts val="0"/>
              </a:spcAft>
              <a:buClr>
                <a:srgbClr val="000000"/>
              </a:buClr>
              <a:buSzPts val="2700"/>
              <a:buFont typeface="Arial"/>
              <a:buNone/>
            </a:pPr>
            <a:endParaRPr sz="4000" b="1" i="0" u="none" strike="noStrike" cap="none">
              <a:solidFill>
                <a:schemeClr val="lt1"/>
              </a:solidFill>
              <a:highlight>
                <a:srgbClr val="000000"/>
              </a:highlight>
              <a:latin typeface="Arial Narrow"/>
              <a:ea typeface="Arial Narrow"/>
              <a:cs typeface="Arial Narrow"/>
              <a:sym typeface="Arial Narrow"/>
            </a:endParaRPr>
          </a:p>
          <a:p>
            <a:pPr marL="0" marR="0" lvl="0" indent="0" algn="l" rtl="0">
              <a:lnSpc>
                <a:spcPct val="100000"/>
              </a:lnSpc>
              <a:spcBef>
                <a:spcPts val="0"/>
              </a:spcBef>
              <a:spcAft>
                <a:spcPts val="0"/>
              </a:spcAft>
              <a:buNone/>
            </a:pPr>
            <a:r>
              <a:rPr lang="en-US" sz="4000" b="1" i="0" u="none" strike="noStrike" cap="none">
                <a:solidFill>
                  <a:schemeClr val="lt1"/>
                </a:solidFill>
                <a:highlight>
                  <a:srgbClr val="000000"/>
                </a:highlight>
                <a:latin typeface="Arial Narrow"/>
                <a:ea typeface="Arial Narrow"/>
                <a:cs typeface="Arial Narrow"/>
                <a:sym typeface="Arial Narrow"/>
              </a:rPr>
              <a:t>Que vas-tu faire ce soir en rentrant de l’école ?</a:t>
            </a:r>
            <a:endParaRPr sz="2400" b="1" i="0" u="none" strike="noStrike" cap="none">
              <a:solidFill>
                <a:schemeClr val="lt1"/>
              </a:solidFill>
              <a:highlight>
                <a:srgbClr val="000000"/>
              </a:highlight>
              <a:latin typeface="Arial Narrow"/>
              <a:ea typeface="Arial Narrow"/>
              <a:cs typeface="Arial Narrow"/>
              <a:sym typeface="Arial Narrow"/>
            </a:endParaRPr>
          </a:p>
        </p:txBody>
      </p:sp>
      <p:sp>
        <p:nvSpPr>
          <p:cNvPr id="169" name="Google Shape;169;p27"/>
          <p:cNvSpPr txBox="1"/>
          <p:nvPr/>
        </p:nvSpPr>
        <p:spPr>
          <a:xfrm>
            <a:off x="1779" y="1592673"/>
            <a:ext cx="4521300" cy="520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FFFFFF"/>
                </a:solidFill>
                <a:highlight>
                  <a:srgbClr val="000000"/>
                </a:highlight>
                <a:latin typeface="Arial Narrow"/>
                <a:ea typeface="Arial Narrow"/>
                <a:cs typeface="Arial Narrow"/>
                <a:sym typeface="Arial Narrow"/>
              </a:rPr>
              <a:t>Activité 1</a:t>
            </a:r>
            <a:endParaRPr sz="2800" b="1" i="0" u="none" strike="noStrike" cap="none">
              <a:solidFill>
                <a:srgbClr val="FFFFFF"/>
              </a:solidFill>
              <a:highlight>
                <a:srgbClr val="000000"/>
              </a:highlight>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8"/>
          <p:cNvPicPr preferRelativeResize="0"/>
          <p:nvPr/>
        </p:nvPicPr>
        <p:blipFill rotWithShape="1">
          <a:blip r:embed="rId3">
            <a:alphaModFix/>
          </a:blip>
          <a:srcRect/>
          <a:stretch/>
        </p:blipFill>
        <p:spPr>
          <a:xfrm rot="1559130">
            <a:off x="4603341" y="547952"/>
            <a:ext cx="3050894" cy="3050894"/>
          </a:xfrm>
          <a:prstGeom prst="rect">
            <a:avLst/>
          </a:prstGeom>
          <a:noFill/>
          <a:ln>
            <a:noFill/>
          </a:ln>
        </p:spPr>
      </p:pic>
      <p:sp>
        <p:nvSpPr>
          <p:cNvPr id="175" name="Google Shape;175;p28"/>
          <p:cNvSpPr txBox="1">
            <a:spLocks noGrp="1"/>
          </p:cNvSpPr>
          <p:nvPr>
            <p:ph type="title"/>
          </p:nvPr>
        </p:nvSpPr>
        <p:spPr>
          <a:xfrm>
            <a:off x="0" y="43030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LES DROITS HUMAINS…C’EST QUOI ?</a:t>
            </a:r>
            <a:endParaRPr>
              <a:latin typeface="Arial Narrow"/>
              <a:ea typeface="Arial Narrow"/>
              <a:cs typeface="Arial Narrow"/>
              <a:sym typeface="Arial Narrow"/>
            </a:endParaRPr>
          </a:p>
        </p:txBody>
      </p:sp>
      <p:pic>
        <p:nvPicPr>
          <p:cNvPr id="176" name="Google Shape;176;p28"/>
          <p:cNvPicPr preferRelativeResize="0"/>
          <p:nvPr/>
        </p:nvPicPr>
        <p:blipFill rotWithShape="1">
          <a:blip r:embed="rId4">
            <a:alphaModFix/>
          </a:blip>
          <a:srcRect/>
          <a:stretch/>
        </p:blipFill>
        <p:spPr>
          <a:xfrm>
            <a:off x="1238850" y="1864793"/>
            <a:ext cx="5839500" cy="5828282"/>
          </a:xfrm>
          <a:prstGeom prst="rect">
            <a:avLst/>
          </a:prstGeom>
          <a:noFill/>
          <a:ln>
            <a:noFill/>
          </a:ln>
        </p:spPr>
      </p:pic>
      <p:sp>
        <p:nvSpPr>
          <p:cNvPr id="177" name="Google Shape;177;p28"/>
          <p:cNvSpPr txBox="1"/>
          <p:nvPr/>
        </p:nvSpPr>
        <p:spPr>
          <a:xfrm>
            <a:off x="571500" y="1955800"/>
            <a:ext cx="5839500" cy="4800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Narrow"/>
                <a:ea typeface="Arial Narrow"/>
                <a:cs typeface="Arial Narrow"/>
                <a:sym typeface="Arial Narrow"/>
              </a:rPr>
              <a:t>C’est un concept </a:t>
            </a:r>
            <a:r>
              <a:rPr lang="en-US" sz="3200" b="1" i="0" u="none" strike="noStrike" cap="none">
                <a:solidFill>
                  <a:schemeClr val="lt1"/>
                </a:solidFill>
                <a:highlight>
                  <a:srgbClr val="000000"/>
                </a:highlight>
                <a:latin typeface="Arial Narrow"/>
                <a:ea typeface="Arial Narrow"/>
                <a:cs typeface="Arial Narrow"/>
                <a:sym typeface="Arial Narrow"/>
              </a:rPr>
              <a:t>DYNAMIQUE</a:t>
            </a:r>
            <a:r>
              <a:rPr lang="en-US" sz="3200" b="1" i="0" u="none" strike="noStrike" cap="none">
                <a:solidFill>
                  <a:schemeClr val="dk1"/>
                </a:solidFill>
                <a:latin typeface="Arial Narrow"/>
                <a:ea typeface="Arial Narrow"/>
                <a:cs typeface="Arial Narrow"/>
                <a:sym typeface="Arial Narrow"/>
              </a:rPr>
              <a:t> </a:t>
            </a:r>
            <a:r>
              <a:rPr lang="en-US" sz="3200" b="0" i="0" u="none" strike="noStrike" cap="none">
                <a:solidFill>
                  <a:schemeClr val="dk1"/>
                </a:solidFill>
                <a:latin typeface="Arial Narrow"/>
                <a:ea typeface="Arial Narrow"/>
                <a:cs typeface="Arial Narrow"/>
                <a:sym typeface="Arial Narrow"/>
              </a:rPr>
              <a:t>et </a:t>
            </a:r>
            <a:r>
              <a:rPr lang="en-US" sz="3200" b="1" i="0" u="none" strike="noStrike" cap="none">
                <a:solidFill>
                  <a:schemeClr val="lt1"/>
                </a:solidFill>
                <a:highlight>
                  <a:srgbClr val="000000"/>
                </a:highlight>
                <a:latin typeface="Arial Narrow"/>
                <a:ea typeface="Arial Narrow"/>
                <a:cs typeface="Arial Narrow"/>
                <a:sym typeface="Arial Narrow"/>
              </a:rPr>
              <a:t>ÉVOLUTIF</a:t>
            </a:r>
            <a:endParaRPr/>
          </a:p>
          <a:p>
            <a:pPr marL="457200" marR="0" lvl="0" indent="-177800" algn="l" rtl="0">
              <a:lnSpc>
                <a:spcPct val="100000"/>
              </a:lnSpc>
              <a:spcBef>
                <a:spcPts val="0"/>
              </a:spcBef>
              <a:spcAft>
                <a:spcPts val="0"/>
              </a:spcAft>
              <a:buClr>
                <a:schemeClr val="dk1"/>
              </a:buClr>
              <a:buSzPts val="3200"/>
              <a:buFont typeface="Arial"/>
              <a:buNone/>
            </a:pPr>
            <a:endParaRPr sz="3200" b="1" i="0" u="none" strike="noStrike" cap="none">
              <a:solidFill>
                <a:schemeClr val="lt1"/>
              </a:solidFill>
              <a:highlight>
                <a:srgbClr val="000000"/>
              </a:highlight>
              <a:latin typeface="Arial Narrow"/>
              <a:ea typeface="Arial Narrow"/>
              <a:cs typeface="Arial Narrow"/>
              <a:sym typeface="Arial Narrow"/>
            </a:endParaRPr>
          </a:p>
          <a:p>
            <a:pPr marL="457200" marR="0" lvl="0" indent="-3810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Narrow"/>
                <a:ea typeface="Arial Narrow"/>
                <a:cs typeface="Arial Narrow"/>
                <a:sym typeface="Arial Narrow"/>
              </a:rPr>
              <a:t>Les droits humains nous permettent de bien vivre</a:t>
            </a:r>
            <a:r>
              <a:rPr lang="en-US" sz="3200" b="1" i="0" u="none" strike="noStrike" cap="none">
                <a:solidFill>
                  <a:schemeClr val="lt1"/>
                </a:solidFill>
                <a:latin typeface="Arial Narrow"/>
                <a:ea typeface="Arial Narrow"/>
                <a:cs typeface="Arial Narrow"/>
                <a:sym typeface="Arial Narrow"/>
              </a:rPr>
              <a:t> </a:t>
            </a:r>
            <a:r>
              <a:rPr lang="en-US" sz="3200" b="1" i="0" u="none" strike="noStrike" cap="none">
                <a:solidFill>
                  <a:schemeClr val="lt1"/>
                </a:solidFill>
                <a:highlight>
                  <a:srgbClr val="000000"/>
                </a:highlight>
                <a:latin typeface="Arial Narrow"/>
                <a:ea typeface="Arial Narrow"/>
                <a:cs typeface="Arial Narrow"/>
                <a:sym typeface="Arial Narrow"/>
              </a:rPr>
              <a:t>ENSEMBLE</a:t>
            </a:r>
            <a:r>
              <a:rPr lang="en-US" sz="3200" b="1" i="0" u="none" strike="noStrike" cap="none">
                <a:solidFill>
                  <a:schemeClr val="lt1"/>
                </a:solidFill>
                <a:latin typeface="Arial Narrow"/>
                <a:ea typeface="Arial Narrow"/>
                <a:cs typeface="Arial Narrow"/>
                <a:sym typeface="Arial Narrow"/>
              </a:rPr>
              <a:t> </a:t>
            </a:r>
            <a:r>
              <a:rPr lang="en-US" sz="3200" b="0" i="0" u="none" strike="noStrike" cap="none">
                <a:solidFill>
                  <a:schemeClr val="dk1"/>
                </a:solidFill>
                <a:latin typeface="Arial Narrow"/>
                <a:ea typeface="Arial Narrow"/>
                <a:cs typeface="Arial Narrow"/>
                <a:sym typeface="Arial Narrow"/>
              </a:rPr>
              <a:t>et dans la </a:t>
            </a:r>
            <a:r>
              <a:rPr lang="en-US" sz="3200" b="1" i="0" u="none" strike="noStrike" cap="none">
                <a:solidFill>
                  <a:schemeClr val="lt1"/>
                </a:solidFill>
                <a:highlight>
                  <a:srgbClr val="000000"/>
                </a:highlight>
                <a:latin typeface="Arial Narrow"/>
                <a:ea typeface="Arial Narrow"/>
                <a:cs typeface="Arial Narrow"/>
                <a:sym typeface="Arial Narrow"/>
              </a:rPr>
              <a:t>DIGNITÉ</a:t>
            </a:r>
            <a:endParaRPr sz="3200" b="1" i="0" u="none" strike="noStrike" cap="none">
              <a:solidFill>
                <a:schemeClr val="lt1"/>
              </a:solidFill>
              <a:highlight>
                <a:srgbClr val="000000"/>
              </a:highlight>
              <a:latin typeface="Arial Narrow"/>
              <a:ea typeface="Arial Narrow"/>
              <a:cs typeface="Arial Narrow"/>
              <a:sym typeface="Arial Narrow"/>
            </a:endParaRPr>
          </a:p>
          <a:p>
            <a:pPr marL="76200" marR="0" lvl="0" indent="0" algn="l" rtl="0">
              <a:lnSpc>
                <a:spcPct val="100000"/>
              </a:lnSpc>
              <a:spcBef>
                <a:spcPts val="0"/>
              </a:spcBef>
              <a:spcAft>
                <a:spcPts val="0"/>
              </a:spcAft>
              <a:buNone/>
            </a:pPr>
            <a:endParaRPr sz="3200" b="0" i="0" u="none" strike="noStrike" cap="none">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Clr>
                <a:srgbClr val="000000"/>
              </a:buClr>
              <a:buSzPts val="2400"/>
              <a:buFont typeface="Arial"/>
              <a:buNone/>
            </a:pPr>
            <a:endParaRPr sz="3200" b="0" i="0" u="none" strike="noStrike" cap="none">
              <a:solidFill>
                <a:schemeClr val="dk1"/>
              </a:solidFill>
              <a:latin typeface="Arial Narrow"/>
              <a:ea typeface="Arial Narrow"/>
              <a:cs typeface="Arial Narrow"/>
              <a:sym typeface="Arial Narrow"/>
            </a:endParaRPr>
          </a:p>
          <a:p>
            <a:pPr marL="457200" marR="0" lvl="0" indent="0" algn="ctr" rtl="0">
              <a:lnSpc>
                <a:spcPct val="100000"/>
              </a:lnSpc>
              <a:spcBef>
                <a:spcPts val="0"/>
              </a:spcBef>
              <a:spcAft>
                <a:spcPts val="0"/>
              </a:spcAft>
              <a:buClr>
                <a:schemeClr val="dk1"/>
              </a:buClr>
              <a:buSzPts val="1100"/>
              <a:buFont typeface="Arial"/>
              <a:buNone/>
            </a:pPr>
            <a:endParaRPr sz="3200" b="0" i="0" u="none" strike="noStrike" cap="none">
              <a:solidFill>
                <a:schemeClr val="dk1"/>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Narrow"/>
              <a:ea typeface="Arial Narrow"/>
              <a:cs typeface="Arial Narrow"/>
              <a:sym typeface="Arial Narrow"/>
            </a:endParaRPr>
          </a:p>
        </p:txBody>
      </p:sp>
      <p:pic>
        <p:nvPicPr>
          <p:cNvPr id="178" name="Google Shape;178;p28"/>
          <p:cNvPicPr preferRelativeResize="0"/>
          <p:nvPr/>
        </p:nvPicPr>
        <p:blipFill rotWithShape="1">
          <a:blip r:embed="rId5">
            <a:alphaModFix/>
          </a:blip>
          <a:srcRect/>
          <a:stretch/>
        </p:blipFill>
        <p:spPr>
          <a:xfrm>
            <a:off x="5841443" y="2395279"/>
            <a:ext cx="3480238" cy="34802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9"/>
          <p:cNvPicPr preferRelativeResize="0"/>
          <p:nvPr/>
        </p:nvPicPr>
        <p:blipFill rotWithShape="1">
          <a:blip r:embed="rId3">
            <a:alphaModFix/>
          </a:blip>
          <a:srcRect/>
          <a:stretch/>
        </p:blipFill>
        <p:spPr>
          <a:xfrm>
            <a:off x="966952" y="-30874"/>
            <a:ext cx="6919748" cy="6919748"/>
          </a:xfrm>
          <a:prstGeom prst="rect">
            <a:avLst/>
          </a:prstGeom>
          <a:noFill/>
          <a:ln>
            <a:noFill/>
          </a:ln>
        </p:spPr>
      </p:pic>
      <p:sp>
        <p:nvSpPr>
          <p:cNvPr id="184" name="Google Shape;184;p29"/>
          <p:cNvSpPr/>
          <p:nvPr/>
        </p:nvSpPr>
        <p:spPr>
          <a:xfrm>
            <a:off x="152700" y="1579200"/>
            <a:ext cx="8838600" cy="4655100"/>
          </a:xfrm>
          <a:prstGeom prst="rect">
            <a:avLst/>
          </a:prstGeom>
          <a:noFill/>
          <a:ln>
            <a:noFill/>
          </a:ln>
        </p:spPr>
        <p:txBody>
          <a:bodyPr spcFirstLastPara="1" wrap="square" lIns="91425" tIns="45700" rIns="91425" bIns="45700" anchor="t" anchorCtr="0">
            <a:noAutofit/>
          </a:bodyPr>
          <a:lstStyle/>
          <a:p>
            <a:pPr marL="76200" marR="0" lvl="0" indent="0" algn="l" rtl="0">
              <a:lnSpc>
                <a:spcPct val="100000"/>
              </a:lnSpc>
              <a:spcBef>
                <a:spcPts val="0"/>
              </a:spcBef>
              <a:spcAft>
                <a:spcPts val="0"/>
              </a:spcAft>
              <a:buNone/>
            </a:pPr>
            <a:endParaRPr sz="2600" b="1">
              <a:solidFill>
                <a:schemeClr val="dk1"/>
              </a:solidFill>
              <a:latin typeface="Arial Narrow"/>
              <a:ea typeface="Arial Narrow"/>
              <a:cs typeface="Arial Narrow"/>
              <a:sym typeface="Arial Narrow"/>
            </a:endParaRPr>
          </a:p>
          <a:p>
            <a:pPr marL="76200" marR="0" lvl="0" indent="0" algn="l" rtl="0">
              <a:lnSpc>
                <a:spcPct val="100000"/>
              </a:lnSpc>
              <a:spcBef>
                <a:spcPts val="0"/>
              </a:spcBef>
              <a:spcAft>
                <a:spcPts val="0"/>
              </a:spcAft>
              <a:buNone/>
            </a:pPr>
            <a:r>
              <a:rPr lang="en-US" sz="2600" b="1">
                <a:solidFill>
                  <a:schemeClr val="dk1"/>
                </a:solidFill>
                <a:latin typeface="Arial Narrow"/>
                <a:ea typeface="Arial Narrow"/>
                <a:cs typeface="Arial Narrow"/>
                <a:sym typeface="Arial Narrow"/>
              </a:rPr>
              <a:t>EN RÉSUMÉ, </a:t>
            </a:r>
            <a:r>
              <a:rPr lang="en-US" sz="2600" b="1" i="0" u="none" strike="noStrike" cap="none">
                <a:solidFill>
                  <a:schemeClr val="dk1"/>
                </a:solidFill>
                <a:latin typeface="Arial Narrow"/>
                <a:ea typeface="Arial Narrow"/>
                <a:cs typeface="Arial Narrow"/>
                <a:sym typeface="Arial Narrow"/>
              </a:rPr>
              <a:t>LES DROITS HUMAINS NOUS GARANTISSENT…</a:t>
            </a:r>
            <a:endParaRPr sz="2600" b="1" i="0" u="none" strike="noStrike" cap="none">
              <a:solidFill>
                <a:schemeClr val="dk1"/>
              </a:solidFill>
              <a:latin typeface="Arial Narrow"/>
              <a:ea typeface="Arial Narrow"/>
              <a:cs typeface="Arial Narrow"/>
              <a:sym typeface="Arial Narrow"/>
            </a:endParaRPr>
          </a:p>
          <a:p>
            <a:pPr marL="76200" marR="0" lvl="0" indent="0" algn="l" rtl="0">
              <a:lnSpc>
                <a:spcPct val="100000"/>
              </a:lnSpc>
              <a:spcBef>
                <a:spcPts val="0"/>
              </a:spcBef>
              <a:spcAft>
                <a:spcPts val="0"/>
              </a:spcAft>
              <a:buNone/>
            </a:pPr>
            <a:endParaRPr sz="2600" b="1">
              <a:solidFill>
                <a:schemeClr val="dk1"/>
              </a:solidFill>
              <a:latin typeface="Arial Narrow"/>
              <a:ea typeface="Arial Narrow"/>
              <a:cs typeface="Arial Narrow"/>
              <a:sym typeface="Arial Narrow"/>
            </a:endParaRPr>
          </a:p>
          <a:p>
            <a:pPr marL="457200" marR="0" lvl="0" indent="0" algn="l" rtl="0">
              <a:lnSpc>
                <a:spcPct val="100000"/>
              </a:lnSpc>
              <a:spcBef>
                <a:spcPts val="0"/>
              </a:spcBef>
              <a:spcAft>
                <a:spcPts val="0"/>
              </a:spcAft>
              <a:buNone/>
            </a:pPr>
            <a:r>
              <a:rPr lang="en-US" sz="3900" b="1" i="0" u="none" strike="noStrike" cap="none">
                <a:solidFill>
                  <a:schemeClr val="lt1"/>
                </a:solidFill>
                <a:highlight>
                  <a:srgbClr val="000000"/>
                </a:highlight>
                <a:latin typeface="Arial Narrow"/>
                <a:ea typeface="Arial Narrow"/>
                <a:cs typeface="Arial Narrow"/>
                <a:sym typeface="Arial Narrow"/>
              </a:rPr>
              <a:t>L’ÉGALITÉ DE TOUTES ET </a:t>
            </a:r>
            <a:r>
              <a:rPr lang="en-US" sz="3900" b="1">
                <a:solidFill>
                  <a:schemeClr val="lt1"/>
                </a:solidFill>
                <a:highlight>
                  <a:srgbClr val="000000"/>
                </a:highlight>
                <a:latin typeface="Arial Narrow"/>
                <a:ea typeface="Arial Narrow"/>
                <a:cs typeface="Arial Narrow"/>
                <a:sym typeface="Arial Narrow"/>
              </a:rPr>
              <a:t>DE </a:t>
            </a:r>
            <a:r>
              <a:rPr lang="en-US" sz="3900" b="1" i="0" u="none" strike="noStrike" cap="none">
                <a:solidFill>
                  <a:schemeClr val="lt1"/>
                </a:solidFill>
                <a:highlight>
                  <a:srgbClr val="000000"/>
                </a:highlight>
                <a:latin typeface="Arial Narrow"/>
                <a:ea typeface="Arial Narrow"/>
                <a:cs typeface="Arial Narrow"/>
                <a:sym typeface="Arial Narrow"/>
              </a:rPr>
              <a:t>TOUS</a:t>
            </a:r>
            <a:endParaRPr sz="1700"/>
          </a:p>
          <a:p>
            <a:pPr marL="457200" marR="0" lvl="0" indent="0" algn="l" rtl="0">
              <a:lnSpc>
                <a:spcPct val="100000"/>
              </a:lnSpc>
              <a:spcBef>
                <a:spcPts val="3000"/>
              </a:spcBef>
              <a:spcAft>
                <a:spcPts val="0"/>
              </a:spcAft>
              <a:buNone/>
            </a:pPr>
            <a:r>
              <a:rPr lang="en-US" sz="3900" b="1">
                <a:solidFill>
                  <a:schemeClr val="lt1"/>
                </a:solidFill>
                <a:highlight>
                  <a:srgbClr val="000000"/>
                </a:highlight>
                <a:latin typeface="Arial Narrow"/>
                <a:ea typeface="Arial Narrow"/>
                <a:cs typeface="Arial Narrow"/>
                <a:sym typeface="Arial Narrow"/>
              </a:rPr>
              <a:t>L</a:t>
            </a:r>
            <a:r>
              <a:rPr lang="en-US" sz="3900" b="1" i="0" u="none" strike="noStrike" cap="none">
                <a:solidFill>
                  <a:schemeClr val="lt1"/>
                </a:solidFill>
                <a:highlight>
                  <a:srgbClr val="000000"/>
                </a:highlight>
                <a:latin typeface="Arial Narrow"/>
                <a:ea typeface="Arial Narrow"/>
                <a:cs typeface="Arial Narrow"/>
                <a:sym typeface="Arial Narrow"/>
              </a:rPr>
              <a:t>ES LIBERTÉS INDIVIDUELLES </a:t>
            </a:r>
            <a:endParaRPr sz="1700"/>
          </a:p>
          <a:p>
            <a:pPr marL="457200" marR="0" lvl="0" indent="0" algn="l" rtl="0">
              <a:lnSpc>
                <a:spcPct val="100000"/>
              </a:lnSpc>
              <a:spcBef>
                <a:spcPts val="3000"/>
              </a:spcBef>
              <a:spcAft>
                <a:spcPts val="0"/>
              </a:spcAft>
              <a:buNone/>
            </a:pPr>
            <a:r>
              <a:rPr lang="en-US" sz="3900" b="1">
                <a:solidFill>
                  <a:schemeClr val="lt1"/>
                </a:solidFill>
                <a:highlight>
                  <a:srgbClr val="000000"/>
                </a:highlight>
                <a:latin typeface="Arial Narrow"/>
                <a:ea typeface="Arial Narrow"/>
                <a:cs typeface="Arial Narrow"/>
                <a:sym typeface="Arial Narrow"/>
              </a:rPr>
              <a:t>L</a:t>
            </a:r>
            <a:r>
              <a:rPr lang="en-US" sz="3900" b="1" i="0" u="none" strike="noStrike" cap="none">
                <a:solidFill>
                  <a:schemeClr val="lt1"/>
                </a:solidFill>
                <a:highlight>
                  <a:srgbClr val="000000"/>
                </a:highlight>
                <a:latin typeface="Arial Narrow"/>
                <a:ea typeface="Arial Narrow"/>
                <a:cs typeface="Arial Narrow"/>
                <a:sym typeface="Arial Narrow"/>
              </a:rPr>
              <a:t>ES BESOINS </a:t>
            </a:r>
            <a:r>
              <a:rPr lang="en-US" sz="3900" b="1">
                <a:solidFill>
                  <a:schemeClr val="lt1"/>
                </a:solidFill>
                <a:highlight>
                  <a:srgbClr val="000000"/>
                </a:highlight>
                <a:latin typeface="Arial Narrow"/>
                <a:ea typeface="Arial Narrow"/>
                <a:cs typeface="Arial Narrow"/>
                <a:sym typeface="Arial Narrow"/>
              </a:rPr>
              <a:t>VITAUX</a:t>
            </a:r>
            <a:r>
              <a:rPr lang="en-US" sz="3900" b="1" i="0" u="none" strike="noStrike" cap="none">
                <a:solidFill>
                  <a:schemeClr val="lt1"/>
                </a:solidFill>
                <a:highlight>
                  <a:srgbClr val="000000"/>
                </a:highlight>
                <a:latin typeface="Arial Narrow"/>
                <a:ea typeface="Arial Narrow"/>
                <a:cs typeface="Arial Narrow"/>
                <a:sym typeface="Arial Narrow"/>
              </a:rPr>
              <a:t> ET SOCIAUX </a:t>
            </a:r>
            <a:endParaRPr sz="1700"/>
          </a:p>
        </p:txBody>
      </p:sp>
      <p:sp>
        <p:nvSpPr>
          <p:cNvPr id="185" name="Google Shape;185;p29"/>
          <p:cNvSpPr txBox="1">
            <a:spLocks noGrp="1"/>
          </p:cNvSpPr>
          <p:nvPr>
            <p:ph type="title"/>
          </p:nvPr>
        </p:nvSpPr>
        <p:spPr>
          <a:xfrm>
            <a:off x="0" y="333931"/>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LES DROITS HUMAINS… C’EST QUOI ? (suite)</a:t>
            </a:r>
            <a:endParaRPr>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p:cNvPicPr preferRelativeResize="0"/>
          <p:nvPr/>
        </p:nvPicPr>
        <p:blipFill rotWithShape="1">
          <a:blip r:embed="rId3">
            <a:alphaModFix/>
          </a:blip>
          <a:srcRect/>
          <a:stretch/>
        </p:blipFill>
        <p:spPr>
          <a:xfrm>
            <a:off x="1257300" y="131161"/>
            <a:ext cx="6629400" cy="6616700"/>
          </a:xfrm>
          <a:prstGeom prst="rect">
            <a:avLst/>
          </a:prstGeom>
          <a:noFill/>
          <a:ln>
            <a:noFill/>
          </a:ln>
        </p:spPr>
      </p:pic>
      <p:sp>
        <p:nvSpPr>
          <p:cNvPr id="191" name="Google Shape;191;p30"/>
          <p:cNvSpPr txBox="1">
            <a:spLocks noGrp="1"/>
          </p:cNvSpPr>
          <p:nvPr>
            <p:ph type="title"/>
          </p:nvPr>
        </p:nvSpPr>
        <p:spPr>
          <a:xfrm>
            <a:off x="0" y="12550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latin typeface="Arial Narrow"/>
                <a:ea typeface="Arial Narrow"/>
                <a:cs typeface="Arial Narrow"/>
                <a:sym typeface="Arial Narrow"/>
              </a:rPr>
              <a:t>VRAI OU FAUX ?</a:t>
            </a:r>
            <a:endParaRPr>
              <a:latin typeface="Arial Narrow"/>
              <a:ea typeface="Arial Narrow"/>
              <a:cs typeface="Arial Narrow"/>
              <a:sym typeface="Arial Narrow"/>
            </a:endParaRPr>
          </a:p>
          <a:p>
            <a:pPr marL="0" lvl="0" indent="0" algn="l" rtl="0">
              <a:lnSpc>
                <a:spcPct val="90000"/>
              </a:lnSpc>
              <a:spcBef>
                <a:spcPts val="0"/>
              </a:spcBef>
              <a:spcAft>
                <a:spcPts val="0"/>
              </a:spcAft>
              <a:buSzPts val="4400"/>
              <a:buNone/>
            </a:pPr>
            <a:r>
              <a:rPr lang="en-US" sz="2800">
                <a:solidFill>
                  <a:srgbClr val="FFFFFF"/>
                </a:solidFill>
                <a:highlight>
                  <a:srgbClr val="000000"/>
                </a:highlight>
                <a:latin typeface="Arial Narrow"/>
                <a:ea typeface="Arial Narrow"/>
                <a:cs typeface="Arial Narrow"/>
                <a:sym typeface="Arial Narrow"/>
              </a:rPr>
              <a:t>Activité 2</a:t>
            </a:r>
            <a:endParaRPr sz="2800">
              <a:solidFill>
                <a:srgbClr val="FFFFFF"/>
              </a:solidFill>
              <a:highlight>
                <a:srgbClr val="000000"/>
              </a:highlight>
              <a:latin typeface="Arial Narrow"/>
              <a:ea typeface="Arial Narrow"/>
              <a:cs typeface="Arial Narrow"/>
              <a:sym typeface="Arial Narrow"/>
            </a:endParaRPr>
          </a:p>
        </p:txBody>
      </p:sp>
      <p:sp>
        <p:nvSpPr>
          <p:cNvPr id="192" name="Google Shape;192;p30"/>
          <p:cNvSpPr txBox="1"/>
          <p:nvPr/>
        </p:nvSpPr>
        <p:spPr>
          <a:xfrm>
            <a:off x="-109793" y="1059705"/>
            <a:ext cx="9170666" cy="5367989"/>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None/>
            </a:pPr>
            <a:endParaRPr sz="3200" b="1" i="0" u="none" strike="noStrike" cap="none">
              <a:solidFill>
                <a:srgbClr val="FFFFFF"/>
              </a:solidFill>
              <a:highlight>
                <a:srgbClr val="000000"/>
              </a:highlight>
              <a:latin typeface="Arial Narrow"/>
              <a:ea typeface="Arial Narrow"/>
              <a:cs typeface="Arial Narrow"/>
              <a:sym typeface="Arial Narrow"/>
            </a:endParaRPr>
          </a:p>
          <a:p>
            <a:pPr marL="120650" marR="0" lvl="0" indent="0" algn="l" rtl="0">
              <a:lnSpc>
                <a:spcPct val="100000"/>
              </a:lnSpc>
              <a:spcBef>
                <a:spcPts val="1800"/>
              </a:spcBef>
              <a:spcAft>
                <a:spcPts val="0"/>
              </a:spcAft>
              <a:buNone/>
            </a:pPr>
            <a:r>
              <a:rPr lang="en-US" sz="3200" b="1" i="0" u="none" strike="noStrike" cap="none">
                <a:solidFill>
                  <a:srgbClr val="FFFFFF"/>
                </a:solidFill>
                <a:highlight>
                  <a:srgbClr val="000000"/>
                </a:highlight>
                <a:latin typeface="Arial Narrow"/>
                <a:ea typeface="Arial Narrow"/>
                <a:cs typeface="Arial Narrow"/>
                <a:sym typeface="Arial Narrow"/>
              </a:rPr>
              <a:t>Les droits humains s’appliquent à tout le monde.</a:t>
            </a:r>
            <a:endParaRPr sz="3200" b="1" i="0" u="none" strike="noStrike" cap="none">
              <a:solidFill>
                <a:srgbClr val="FFFFFF"/>
              </a:solidFill>
              <a:highlight>
                <a:srgbClr val="000000"/>
              </a:highlight>
              <a:latin typeface="Arial Narrow"/>
              <a:ea typeface="Arial Narrow"/>
              <a:cs typeface="Arial Narrow"/>
              <a:sym typeface="Arial Narrow"/>
            </a:endParaRPr>
          </a:p>
          <a:p>
            <a:pPr marL="120650" marR="0" lvl="0" indent="0" algn="l" rtl="0">
              <a:lnSpc>
                <a:spcPct val="100000"/>
              </a:lnSpc>
              <a:spcBef>
                <a:spcPts val="1800"/>
              </a:spcBef>
              <a:spcAft>
                <a:spcPts val="0"/>
              </a:spcAft>
              <a:buNone/>
            </a:pPr>
            <a:r>
              <a:rPr lang="en-US" sz="3200" b="1" i="0" u="none" strike="noStrike" cap="none">
                <a:solidFill>
                  <a:srgbClr val="FFFFFF"/>
                </a:solidFill>
                <a:highlight>
                  <a:srgbClr val="000000"/>
                </a:highlight>
                <a:latin typeface="Arial Narrow"/>
                <a:ea typeface="Arial Narrow"/>
                <a:cs typeface="Arial Narrow"/>
                <a:sym typeface="Arial Narrow"/>
              </a:rPr>
              <a:t>Je peux décider de ne plus avoir de droits.</a:t>
            </a:r>
            <a:endParaRPr/>
          </a:p>
          <a:p>
            <a:pPr marL="120650" marR="0" lvl="0" indent="0" algn="l" rtl="0">
              <a:lnSpc>
                <a:spcPct val="100000"/>
              </a:lnSpc>
              <a:spcBef>
                <a:spcPts val="1800"/>
              </a:spcBef>
              <a:spcAft>
                <a:spcPts val="0"/>
              </a:spcAft>
              <a:buNone/>
            </a:pPr>
            <a:r>
              <a:rPr lang="en-US" sz="3200" b="1" i="0" u="none" strike="noStrike" cap="none">
                <a:solidFill>
                  <a:srgbClr val="FFFFFF"/>
                </a:solidFill>
                <a:highlight>
                  <a:srgbClr val="000000"/>
                </a:highlight>
                <a:latin typeface="Arial Narrow"/>
                <a:ea typeface="Arial Narrow"/>
                <a:cs typeface="Arial Narrow"/>
                <a:sym typeface="Arial Narrow"/>
              </a:rPr>
              <a:t>On peut limiter ou enlever mes droits fondamentaux. </a:t>
            </a:r>
            <a:endParaRPr sz="3200" b="1" i="0" u="none" strike="noStrike" cap="none">
              <a:solidFill>
                <a:srgbClr val="FFFFFF"/>
              </a:solidFill>
              <a:highlight>
                <a:srgbClr val="000000"/>
              </a:highlight>
              <a:latin typeface="Arial Narrow"/>
              <a:ea typeface="Arial Narrow"/>
              <a:cs typeface="Arial Narrow"/>
              <a:sym typeface="Arial Narrow"/>
            </a:endParaRPr>
          </a:p>
          <a:p>
            <a:pPr marL="120650" marR="0" lvl="0" indent="0" algn="l" rtl="0">
              <a:lnSpc>
                <a:spcPct val="100000"/>
              </a:lnSpc>
              <a:spcBef>
                <a:spcPts val="1800"/>
              </a:spcBef>
              <a:spcAft>
                <a:spcPts val="0"/>
              </a:spcAft>
              <a:buNone/>
            </a:pPr>
            <a:r>
              <a:rPr lang="en-US" sz="3200" b="1" i="0" u="none" strike="noStrike" cap="none">
                <a:solidFill>
                  <a:srgbClr val="FFFFFF"/>
                </a:solidFill>
                <a:highlight>
                  <a:srgbClr val="000000"/>
                </a:highlight>
                <a:latin typeface="Arial Narrow"/>
                <a:ea typeface="Arial Narrow"/>
                <a:cs typeface="Arial Narrow"/>
                <a:sym typeface="Arial Narrow"/>
              </a:rPr>
              <a:t>Si un ou plusieurs de mes droits ne sont pas respectés, mes autres droits le seront.</a:t>
            </a:r>
            <a:endParaRPr/>
          </a:p>
          <a:p>
            <a:pPr marL="120650" marR="0" lvl="0" indent="0" algn="l" rtl="0">
              <a:lnSpc>
                <a:spcPct val="100000"/>
              </a:lnSpc>
              <a:spcBef>
                <a:spcPts val="1800"/>
              </a:spcBef>
              <a:spcAft>
                <a:spcPts val="1800"/>
              </a:spcAft>
              <a:buNone/>
            </a:pPr>
            <a:r>
              <a:rPr lang="en-US" sz="3200" b="1" i="0" u="none" strike="noStrike" cap="none">
                <a:solidFill>
                  <a:srgbClr val="FFFFFF"/>
                </a:solidFill>
                <a:highlight>
                  <a:srgbClr val="000000"/>
                </a:highlight>
                <a:latin typeface="Arial Narrow"/>
                <a:ea typeface="Arial Narrow"/>
                <a:cs typeface="Arial Narrow"/>
                <a:sym typeface="Arial Narrow"/>
              </a:rPr>
              <a:t>Ce sont uniquement les </a:t>
            </a:r>
            <a:r>
              <a:rPr lang="en-US" sz="3200" b="1">
                <a:solidFill>
                  <a:srgbClr val="FFFFFF"/>
                </a:solidFill>
                <a:highlight>
                  <a:srgbClr val="000000"/>
                </a:highlight>
                <a:latin typeface="Arial Narrow"/>
                <a:ea typeface="Arial Narrow"/>
                <a:cs typeface="Arial Narrow"/>
                <a:sym typeface="Arial Narrow"/>
              </a:rPr>
              <a:t>Q</a:t>
            </a:r>
            <a:r>
              <a:rPr lang="en-US" sz="3200" b="1" i="0" u="none" strike="noStrike" cap="none">
                <a:solidFill>
                  <a:srgbClr val="FFFFFF"/>
                </a:solidFill>
                <a:highlight>
                  <a:srgbClr val="000000"/>
                </a:highlight>
                <a:latin typeface="Arial Narrow"/>
                <a:ea typeface="Arial Narrow"/>
                <a:cs typeface="Arial Narrow"/>
                <a:sym typeface="Arial Narrow"/>
              </a:rPr>
              <a:t>uébécois.es de naissance qui peuvent bénéficier des droits humains au Québec.</a:t>
            </a:r>
            <a:br>
              <a:rPr lang="en-US" sz="3200" b="1" i="0" u="none" strike="noStrike" cap="none">
                <a:solidFill>
                  <a:srgbClr val="FFFFFF"/>
                </a:solidFill>
                <a:highlight>
                  <a:srgbClr val="000000"/>
                </a:highlight>
                <a:latin typeface="Arial Narrow"/>
                <a:ea typeface="Arial Narrow"/>
                <a:cs typeface="Arial Narrow"/>
                <a:sym typeface="Arial Narrow"/>
              </a:rPr>
            </a:br>
            <a:endParaRPr sz="2800" b="1" i="0" u="none" strike="noStrike" cap="none">
              <a:solidFill>
                <a:srgbClr val="FFFFFF"/>
              </a:solidFill>
              <a:highlight>
                <a:srgbClr val="000000"/>
              </a:highlight>
              <a:latin typeface="Arial Narrow"/>
              <a:ea typeface="Arial Narrow"/>
              <a:cs typeface="Arial Narrow"/>
              <a:sym typeface="Arial Narro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31"/>
          <p:cNvPicPr preferRelativeResize="0"/>
          <p:nvPr/>
        </p:nvPicPr>
        <p:blipFill>
          <a:blip r:embed="rId3">
            <a:alphaModFix/>
          </a:blip>
          <a:stretch>
            <a:fillRect/>
          </a:stretch>
        </p:blipFill>
        <p:spPr>
          <a:xfrm>
            <a:off x="923538" y="296550"/>
            <a:ext cx="7296924" cy="7296924"/>
          </a:xfrm>
          <a:prstGeom prst="rect">
            <a:avLst/>
          </a:prstGeom>
          <a:noFill/>
          <a:ln>
            <a:noFill/>
          </a:ln>
        </p:spPr>
      </p:pic>
      <p:sp>
        <p:nvSpPr>
          <p:cNvPr id="198" name="Google Shape;198;p31"/>
          <p:cNvSpPr txBox="1">
            <a:spLocks noGrp="1"/>
          </p:cNvSpPr>
          <p:nvPr>
            <p:ph type="title"/>
          </p:nvPr>
        </p:nvSpPr>
        <p:spPr>
          <a:xfrm>
            <a:off x="-11" y="144151"/>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ON DIT ALORS QUE LES DROITS HUMAINS SONT...</a:t>
            </a:r>
            <a:endParaRPr>
              <a:latin typeface="Arial Narrow"/>
              <a:ea typeface="Arial Narrow"/>
              <a:cs typeface="Arial Narrow"/>
              <a:sym typeface="Arial Narr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11" y="23927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MAIS...C’EST ÉCRIT OÙ TOUT CELA ?</a:t>
            </a:r>
            <a:endParaRPr>
              <a:latin typeface="Arial Narrow"/>
              <a:ea typeface="Arial Narrow"/>
              <a:cs typeface="Arial Narrow"/>
              <a:sym typeface="Arial Narrow"/>
            </a:endParaRPr>
          </a:p>
        </p:txBody>
      </p:sp>
      <p:pic>
        <p:nvPicPr>
          <p:cNvPr id="204" name="Google Shape;204;p32"/>
          <p:cNvPicPr preferRelativeResize="0"/>
          <p:nvPr/>
        </p:nvPicPr>
        <p:blipFill rotWithShape="1">
          <a:blip r:embed="rId3">
            <a:alphaModFix/>
          </a:blip>
          <a:srcRect l="2933" t="2716" r="2422" b="2640"/>
          <a:stretch/>
        </p:blipFill>
        <p:spPr>
          <a:xfrm>
            <a:off x="156325" y="1517700"/>
            <a:ext cx="5358300" cy="5221800"/>
          </a:xfrm>
          <a:prstGeom prst="ellipse">
            <a:avLst/>
          </a:prstGeom>
          <a:noFill/>
          <a:ln>
            <a:noFill/>
          </a:ln>
        </p:spPr>
      </p:pic>
      <p:sp>
        <p:nvSpPr>
          <p:cNvPr id="205" name="Google Shape;205;p32"/>
          <p:cNvSpPr txBox="1"/>
          <p:nvPr/>
        </p:nvSpPr>
        <p:spPr>
          <a:xfrm rot="-849055">
            <a:off x="5469748" y="3689440"/>
            <a:ext cx="3417504" cy="282006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a:latin typeface="Arial Narrow"/>
                <a:ea typeface="Arial Narrow"/>
                <a:cs typeface="Arial Narrow"/>
                <a:sym typeface="Arial Narrow"/>
              </a:rPr>
              <a:t>Dans la </a:t>
            </a:r>
            <a:r>
              <a:rPr lang="en-US" sz="2800" b="1">
                <a:solidFill>
                  <a:srgbClr val="FFFFFF"/>
                </a:solidFill>
                <a:highlight>
                  <a:srgbClr val="000000"/>
                </a:highlight>
                <a:latin typeface="Arial Narrow"/>
                <a:ea typeface="Arial Narrow"/>
                <a:cs typeface="Arial Narrow"/>
                <a:sym typeface="Arial Narrow"/>
              </a:rPr>
              <a:t>DÉCLARATION UNIVERSELLE DES DROITS DE L’HOMME</a:t>
            </a:r>
            <a:r>
              <a:rPr lang="en-US" sz="2800" b="1">
                <a:latin typeface="Arial Narrow"/>
                <a:ea typeface="Arial Narrow"/>
                <a:cs typeface="Arial Narrow"/>
                <a:sym typeface="Arial Narrow"/>
              </a:rPr>
              <a:t>, </a:t>
            </a:r>
            <a:r>
              <a:rPr lang="en-US" sz="2800">
                <a:latin typeface="Arial Narrow"/>
                <a:ea typeface="Arial Narrow"/>
                <a:cs typeface="Arial Narrow"/>
                <a:sym typeface="Arial Narrow"/>
              </a:rPr>
              <a:t>adoptée par presque tous les États du monde. </a:t>
            </a:r>
            <a:endParaRPr sz="2800">
              <a:latin typeface="Arial Narrow"/>
              <a:ea typeface="Arial Narrow"/>
              <a:cs typeface="Arial Narrow"/>
              <a:sym typeface="Arial Narrow"/>
            </a:endParaRPr>
          </a:p>
        </p:txBody>
      </p:sp>
      <p:pic>
        <p:nvPicPr>
          <p:cNvPr id="206" name="Google Shape;206;p32"/>
          <p:cNvPicPr preferRelativeResize="0"/>
          <p:nvPr/>
        </p:nvPicPr>
        <p:blipFill>
          <a:blip r:embed="rId4">
            <a:alphaModFix/>
          </a:blip>
          <a:stretch>
            <a:fillRect/>
          </a:stretch>
        </p:blipFill>
        <p:spPr>
          <a:xfrm>
            <a:off x="5268050" y="0"/>
            <a:ext cx="3875950" cy="3854550"/>
          </a:xfrm>
          <a:prstGeom prst="rect">
            <a:avLst/>
          </a:prstGeom>
          <a:noFill/>
          <a:ln>
            <a:noFill/>
          </a:ln>
        </p:spPr>
      </p:pic>
      <p:sp>
        <p:nvSpPr>
          <p:cNvPr id="207" name="Google Shape;207;p32"/>
          <p:cNvSpPr txBox="1"/>
          <p:nvPr/>
        </p:nvSpPr>
        <p:spPr>
          <a:xfrm rot="1140766">
            <a:off x="4906355" y="1533071"/>
            <a:ext cx="1439321" cy="10242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0" b="1">
                <a:solidFill>
                  <a:srgbClr val="FFFFFF"/>
                </a:solidFill>
                <a:highlight>
                  <a:srgbClr val="999999"/>
                </a:highlight>
                <a:latin typeface="Arial Narrow"/>
                <a:ea typeface="Arial Narrow"/>
                <a:cs typeface="Arial Narrow"/>
                <a:sym typeface="Arial Narrow"/>
              </a:rPr>
              <a:t>ICI!</a:t>
            </a:r>
            <a:endParaRPr sz="6000" b="1">
              <a:solidFill>
                <a:srgbClr val="FFFFFF"/>
              </a:solidFill>
              <a:highlight>
                <a:srgbClr val="999999"/>
              </a:highlight>
              <a:latin typeface="Arial Narrow"/>
              <a:ea typeface="Arial Narrow"/>
              <a:cs typeface="Arial Narrow"/>
              <a:sym typeface="Arial Narrow"/>
            </a:endParaRPr>
          </a:p>
        </p:txBody>
      </p:sp>
      <p:pic>
        <p:nvPicPr>
          <p:cNvPr id="208" name="Google Shape;208;p32"/>
          <p:cNvPicPr preferRelativeResize="0"/>
          <p:nvPr/>
        </p:nvPicPr>
        <p:blipFill>
          <a:blip r:embed="rId5">
            <a:alphaModFix/>
          </a:blip>
          <a:stretch>
            <a:fillRect/>
          </a:stretch>
        </p:blipFill>
        <p:spPr>
          <a:xfrm>
            <a:off x="4138925" y="2288225"/>
            <a:ext cx="1809750" cy="180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3"/>
          <p:cNvSpPr txBox="1">
            <a:spLocks noGrp="1"/>
          </p:cNvSpPr>
          <p:nvPr>
            <p:ph type="title"/>
          </p:nvPr>
        </p:nvSpPr>
        <p:spPr>
          <a:xfrm>
            <a:off x="0" y="43030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MAIS...C’EST ÉCRIT OÙ TOUT CELA ?</a:t>
            </a:r>
            <a:endParaRPr/>
          </a:p>
        </p:txBody>
      </p:sp>
      <p:sp>
        <p:nvSpPr>
          <p:cNvPr id="214" name="Google Shape;214;p33"/>
          <p:cNvSpPr txBox="1"/>
          <p:nvPr/>
        </p:nvSpPr>
        <p:spPr>
          <a:xfrm rot="-902507">
            <a:off x="1761339" y="1417450"/>
            <a:ext cx="1625287" cy="8563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500" b="1">
                <a:solidFill>
                  <a:srgbClr val="FFFFFF"/>
                </a:solidFill>
                <a:highlight>
                  <a:srgbClr val="B7B7B7"/>
                </a:highlight>
                <a:latin typeface="Arial Narrow"/>
                <a:ea typeface="Arial Narrow"/>
                <a:cs typeface="Arial Narrow"/>
                <a:sym typeface="Arial Narrow"/>
              </a:rPr>
              <a:t>ET ICI</a:t>
            </a:r>
            <a:endParaRPr sz="4500" b="1">
              <a:solidFill>
                <a:srgbClr val="FFFFFF"/>
              </a:solidFill>
              <a:highlight>
                <a:srgbClr val="B7B7B7"/>
              </a:highlight>
              <a:latin typeface="Arial Narrow"/>
              <a:ea typeface="Arial Narrow"/>
              <a:cs typeface="Arial Narrow"/>
              <a:sym typeface="Arial Narrow"/>
            </a:endParaRPr>
          </a:p>
        </p:txBody>
      </p:sp>
      <p:pic>
        <p:nvPicPr>
          <p:cNvPr id="215" name="Google Shape;215;p33"/>
          <p:cNvPicPr preferRelativeResize="0"/>
          <p:nvPr/>
        </p:nvPicPr>
        <p:blipFill rotWithShape="1">
          <a:blip r:embed="rId3">
            <a:alphaModFix amt="70000"/>
          </a:blip>
          <a:srcRect/>
          <a:stretch/>
        </p:blipFill>
        <p:spPr>
          <a:xfrm rot="-280989">
            <a:off x="324627" y="2506259"/>
            <a:ext cx="4991309" cy="3879229"/>
          </a:xfrm>
          <a:prstGeom prst="rect">
            <a:avLst/>
          </a:prstGeom>
          <a:noFill/>
          <a:ln w="57150" cap="flat" cmpd="sng">
            <a:solidFill>
              <a:srgbClr val="666666"/>
            </a:solidFill>
            <a:prstDash val="solid"/>
            <a:round/>
            <a:headEnd type="none" w="sm" len="sm"/>
            <a:tailEnd type="none" w="sm" len="sm"/>
          </a:ln>
        </p:spPr>
      </p:pic>
      <p:sp>
        <p:nvSpPr>
          <p:cNvPr id="216" name="Google Shape;216;p33"/>
          <p:cNvSpPr txBox="1"/>
          <p:nvPr/>
        </p:nvSpPr>
        <p:spPr>
          <a:xfrm>
            <a:off x="3854625" y="1221175"/>
            <a:ext cx="5143500" cy="53931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US" sz="2500">
                <a:latin typeface="Arial Narrow"/>
                <a:ea typeface="Arial Narrow"/>
                <a:cs typeface="Arial Narrow"/>
                <a:sym typeface="Arial Narrow"/>
              </a:rPr>
              <a:t>Le Canada, comme la plupart des pays du monde, s’est engagé à </a:t>
            </a:r>
            <a:r>
              <a:rPr lang="en-US" sz="2500" b="1">
                <a:solidFill>
                  <a:srgbClr val="FFFFFF"/>
                </a:solidFill>
                <a:highlight>
                  <a:srgbClr val="000000"/>
                </a:highlight>
                <a:latin typeface="Arial Narrow"/>
                <a:ea typeface="Arial Narrow"/>
                <a:cs typeface="Arial Narrow"/>
                <a:sym typeface="Arial Narrow"/>
              </a:rPr>
              <a:t>protéger, respecter et mettre en place</a:t>
            </a:r>
            <a:r>
              <a:rPr lang="en-US" sz="2500" b="1">
                <a:solidFill>
                  <a:srgbClr val="FFFFFF"/>
                </a:solidFill>
                <a:latin typeface="Arial Narrow"/>
                <a:ea typeface="Arial Narrow"/>
                <a:cs typeface="Arial Narrow"/>
                <a:sym typeface="Arial Narrow"/>
              </a:rPr>
              <a:t> </a:t>
            </a:r>
            <a:r>
              <a:rPr lang="en-US" sz="2500">
                <a:latin typeface="Arial Narrow"/>
                <a:ea typeface="Arial Narrow"/>
                <a:cs typeface="Arial Narrow"/>
                <a:sym typeface="Arial Narrow"/>
              </a:rPr>
              <a:t>les droits humains sur son territoire. </a:t>
            </a:r>
            <a:endParaRPr sz="2500">
              <a:latin typeface="Arial Narrow"/>
              <a:ea typeface="Arial Narrow"/>
              <a:cs typeface="Arial Narrow"/>
              <a:sym typeface="Arial Narrow"/>
            </a:endParaRPr>
          </a:p>
          <a:p>
            <a:pPr marL="0" lvl="0" indent="0" algn="just" rtl="0">
              <a:spcBef>
                <a:spcPts val="0"/>
              </a:spcBef>
              <a:spcAft>
                <a:spcPts val="0"/>
              </a:spcAft>
              <a:buNone/>
            </a:pPr>
            <a:endParaRPr sz="2500">
              <a:latin typeface="Arial Narrow"/>
              <a:ea typeface="Arial Narrow"/>
              <a:cs typeface="Arial Narrow"/>
              <a:sym typeface="Arial Narrow"/>
            </a:endParaRPr>
          </a:p>
          <a:p>
            <a:pPr marL="0" lvl="0" indent="0" algn="just" rtl="0">
              <a:spcBef>
                <a:spcPts val="0"/>
              </a:spcBef>
              <a:spcAft>
                <a:spcPts val="0"/>
              </a:spcAft>
              <a:buNone/>
            </a:pPr>
            <a:r>
              <a:rPr lang="en-US" sz="2500">
                <a:latin typeface="Arial Narrow"/>
                <a:ea typeface="Arial Narrow"/>
                <a:cs typeface="Arial Narrow"/>
                <a:sym typeface="Arial Narrow"/>
              </a:rPr>
              <a:t>C’est pour cela qu’il les a inscrits dans la </a:t>
            </a:r>
            <a:r>
              <a:rPr lang="en-US" sz="2500" b="1">
                <a:solidFill>
                  <a:srgbClr val="FFFFFF"/>
                </a:solidFill>
                <a:highlight>
                  <a:srgbClr val="000000"/>
                </a:highlight>
                <a:latin typeface="Arial Narrow"/>
                <a:ea typeface="Arial Narrow"/>
                <a:cs typeface="Arial Narrow"/>
                <a:sym typeface="Arial Narrow"/>
              </a:rPr>
              <a:t>Charte canadienne des droits et libertés</a:t>
            </a:r>
            <a:r>
              <a:rPr lang="en-US" sz="2500">
                <a:solidFill>
                  <a:srgbClr val="FFFFFF"/>
                </a:solidFill>
                <a:highlight>
                  <a:srgbClr val="000000"/>
                </a:highlight>
                <a:latin typeface="Arial Narrow"/>
                <a:ea typeface="Arial Narrow"/>
                <a:cs typeface="Arial Narrow"/>
                <a:sym typeface="Arial Narrow"/>
              </a:rPr>
              <a:t>,</a:t>
            </a:r>
            <a:r>
              <a:rPr lang="en-US" sz="2500">
                <a:latin typeface="Arial Narrow"/>
                <a:ea typeface="Arial Narrow"/>
                <a:cs typeface="Arial Narrow"/>
                <a:sym typeface="Arial Narrow"/>
              </a:rPr>
              <a:t> qui se trouve au sein de sa Constitution. </a:t>
            </a:r>
            <a:endParaRPr sz="2500">
              <a:latin typeface="Arial Narrow"/>
              <a:ea typeface="Arial Narrow"/>
              <a:cs typeface="Arial Narrow"/>
              <a:sym typeface="Arial Narrow"/>
            </a:endParaRPr>
          </a:p>
          <a:p>
            <a:pPr marL="0" lvl="0" indent="0" algn="just" rtl="0">
              <a:spcBef>
                <a:spcPts val="0"/>
              </a:spcBef>
              <a:spcAft>
                <a:spcPts val="0"/>
              </a:spcAft>
              <a:buNone/>
            </a:pPr>
            <a:endParaRPr sz="2500">
              <a:latin typeface="Arial Narrow"/>
              <a:ea typeface="Arial Narrow"/>
              <a:cs typeface="Arial Narrow"/>
              <a:sym typeface="Arial Narrow"/>
            </a:endParaRPr>
          </a:p>
          <a:p>
            <a:pPr marL="0" lvl="0" indent="0" algn="just" rtl="0">
              <a:spcBef>
                <a:spcPts val="0"/>
              </a:spcBef>
              <a:spcAft>
                <a:spcPts val="0"/>
              </a:spcAft>
              <a:buClr>
                <a:schemeClr val="dk1"/>
              </a:buClr>
              <a:buSzPts val="1100"/>
              <a:buFont typeface="Arial"/>
              <a:buNone/>
            </a:pPr>
            <a:r>
              <a:rPr lang="en-US" sz="2500">
                <a:solidFill>
                  <a:schemeClr val="dk1"/>
                </a:solidFill>
                <a:latin typeface="Arial Narrow"/>
                <a:ea typeface="Arial Narrow"/>
                <a:cs typeface="Arial Narrow"/>
                <a:sym typeface="Arial Narrow"/>
              </a:rPr>
              <a:t>La </a:t>
            </a:r>
            <a:r>
              <a:rPr lang="en-US" sz="2500" b="1">
                <a:solidFill>
                  <a:srgbClr val="FFFFFF"/>
                </a:solidFill>
                <a:highlight>
                  <a:schemeClr val="dk1"/>
                </a:highlight>
                <a:latin typeface="Arial Narrow"/>
                <a:ea typeface="Arial Narrow"/>
                <a:cs typeface="Arial Narrow"/>
                <a:sym typeface="Arial Narrow"/>
              </a:rPr>
              <a:t>Cour suprême</a:t>
            </a:r>
            <a:r>
              <a:rPr lang="en-US" sz="2500" b="1">
                <a:solidFill>
                  <a:srgbClr val="FFFFFF"/>
                </a:solidFill>
                <a:latin typeface="Arial Narrow"/>
                <a:ea typeface="Arial Narrow"/>
                <a:cs typeface="Arial Narrow"/>
                <a:sym typeface="Arial Narrow"/>
              </a:rPr>
              <a:t> </a:t>
            </a:r>
            <a:r>
              <a:rPr lang="en-US" sz="2500">
                <a:solidFill>
                  <a:schemeClr val="dk1"/>
                </a:solidFill>
                <a:latin typeface="Arial Narrow"/>
                <a:ea typeface="Arial Narrow"/>
                <a:cs typeface="Arial Narrow"/>
                <a:sym typeface="Arial Narrow"/>
              </a:rPr>
              <a:t>s’assure de l’interprétation de la Charte canadienne.</a:t>
            </a:r>
            <a:endParaRPr sz="2500">
              <a:latin typeface="Arial Narrow"/>
              <a:ea typeface="Arial Narrow"/>
              <a:cs typeface="Arial Narrow"/>
              <a:sym typeface="Arial Narrow"/>
            </a:endParaRPr>
          </a:p>
        </p:txBody>
      </p:sp>
      <p:pic>
        <p:nvPicPr>
          <p:cNvPr id="217" name="Google Shape;217;p33"/>
          <p:cNvPicPr preferRelativeResize="0"/>
          <p:nvPr/>
        </p:nvPicPr>
        <p:blipFill>
          <a:blip r:embed="rId4">
            <a:alphaModFix/>
          </a:blip>
          <a:stretch>
            <a:fillRect/>
          </a:stretch>
        </p:blipFill>
        <p:spPr>
          <a:xfrm rot="-2700000">
            <a:off x="2571875" y="1496275"/>
            <a:ext cx="1809750" cy="1809750"/>
          </a:xfrm>
          <a:prstGeom prst="rect">
            <a:avLst/>
          </a:prstGeom>
          <a:noFill/>
          <a:ln>
            <a:noFill/>
          </a:ln>
        </p:spPr>
      </p:pic>
    </p:spTree>
  </p:cSld>
  <p:clrMapOvr>
    <a:masterClrMapping/>
  </p:clrMapOvr>
</p:sld>
</file>

<file path=ppt/theme/theme1.xml><?xml version="1.0" encoding="utf-8"?>
<a:theme xmlns:a="http://schemas.openxmlformats.org/drawingml/2006/main" name="Thème AICF">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875</Words>
  <Application>Microsoft Macintosh PowerPoint</Application>
  <PresentationFormat>Affichage à l'écran (4:3)</PresentationFormat>
  <Paragraphs>92</Paragraphs>
  <Slides>17</Slides>
  <Notes>17</Notes>
  <HiddenSlides>0</HiddenSlides>
  <MMClips>0</MMClips>
  <ScaleCrop>false</ScaleCrop>
  <HeadingPairs>
    <vt:vector size="6" baseType="variant">
      <vt:variant>
        <vt:lpstr>Polices utilisées</vt:lpstr>
      </vt:variant>
      <vt:variant>
        <vt:i4>3</vt:i4>
      </vt:variant>
      <vt:variant>
        <vt:lpstr>Thème</vt:lpstr>
      </vt:variant>
      <vt:variant>
        <vt:i4>2</vt:i4>
      </vt:variant>
      <vt:variant>
        <vt:lpstr>Titres des diapositives</vt:lpstr>
      </vt:variant>
      <vt:variant>
        <vt:i4>17</vt:i4>
      </vt:variant>
    </vt:vector>
  </HeadingPairs>
  <TitlesOfParts>
    <vt:vector size="22" baseType="lpstr">
      <vt:lpstr>Calibri</vt:lpstr>
      <vt:lpstr>Arial</vt:lpstr>
      <vt:lpstr>Arial Narrow</vt:lpstr>
      <vt:lpstr>Thème AICF</vt:lpstr>
      <vt:lpstr>Thème Office</vt:lpstr>
      <vt:lpstr>DROITS HUMAINS 101</vt:lpstr>
      <vt:lpstr>OBJECTIFS DE L’ATELIER </vt:lpstr>
      <vt:lpstr>LES DROITS HUMAINS DANS MON QUOTIDIEN</vt:lpstr>
      <vt:lpstr>LES DROITS HUMAINS…C’EST QUOI ?</vt:lpstr>
      <vt:lpstr>LES DROITS HUMAINS… C’EST QUOI ? (suite)</vt:lpstr>
      <vt:lpstr>VRAI OU FAUX ? Activité 2</vt:lpstr>
      <vt:lpstr>ON DIT ALORS QUE LES DROITS HUMAINS SONT...</vt:lpstr>
      <vt:lpstr>MAIS...C’EST ÉCRIT OÙ TOUT CELA ?</vt:lpstr>
      <vt:lpstr>MAIS...C’EST ÉCRIT OÙ TOUT CELA ?</vt:lpstr>
      <vt:lpstr>MAIS...C’EST ÉCRIT OÙ TOUT CELA ?</vt:lpstr>
      <vt:lpstr>QU’EST-CE QU’AMNISTIE INTERNATIONALE ?</vt:lpstr>
      <vt:lpstr>QUEL EST LE RÔLE D’AMNISTIE INTERNATIONALE ? </vt:lpstr>
      <vt:lpstr>ÉTUDE DE CAS : L’HISTOIRE DE JUAN Activité 3</vt:lpstr>
      <vt:lpstr>Présentation PowerPoint</vt:lpstr>
      <vt:lpstr>PASSE À L’ACTION !</vt:lpstr>
      <vt:lpstr>Présentation PowerPoint</vt:lpstr>
      <vt:lpstr>Engage-toi avec Amnistie internationale ! SUIS-NOUS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DROITS HUMAINS 101</dc:title>
  <cp:lastModifiedBy>pcure</cp:lastModifiedBy>
  <cp:revision>9</cp:revision>
  <dcterms:modified xsi:type="dcterms:W3CDTF">2021-02-17T21:04:15Z</dcterms:modified>
</cp:coreProperties>
</file>