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Arial Narrow" panose="020B0604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43"/>
  </p:normalViewPr>
  <p:slideViewPr>
    <p:cSldViewPr snapToGrid="0" snapToObjects="1">
      <p:cViewPr varScale="1">
        <p:scale>
          <a:sx n="95" d="100"/>
          <a:sy n="95"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Paing Phyo Min (alias De Yay), étudiant de 22 ans, fait partie d’une troupe de thangyat (slam), Peacock Generation. En 2019, lui et d’autres membres de sa troupe ont été arrêtés après une représentation dans laquelle ils se moquaient de l’armée. Il a été condamné à six ans de prison.</a:t>
            </a:r>
            <a:endParaRPr/>
          </a:p>
          <a:p>
            <a:pPr marL="0" lvl="0" indent="0" algn="l" rtl="0">
              <a:spcBef>
                <a:spcPts val="0"/>
              </a:spcBef>
              <a:spcAft>
                <a:spcPts val="0"/>
              </a:spcAft>
              <a:buNone/>
            </a:pPr>
            <a:endParaRPr/>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Khaled est très attaché aux principes du journalisme. Il s’efforce de couvrir le mouvement de protestation du Hirak, qui défend la liberté et</a:t>
            </a:r>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le respect des droits en Algérie. Khaled a été arrêté en mars 2020 et condamné à 2 ans de prison, simplement pour avoir fait son travail.</a:t>
            </a:r>
            <a:endParaRPr/>
          </a:p>
          <a:p>
            <a:pPr marL="0" lvl="0" indent="0" algn="l" rtl="0">
              <a:spcBef>
                <a:spcPts val="0"/>
              </a:spcBef>
              <a:spcAft>
                <a:spcPts val="0"/>
              </a:spcAft>
              <a:buNone/>
            </a:pPr>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CA" sz="1200">
                <a:solidFill>
                  <a:schemeClr val="dk1"/>
                </a:solidFill>
                <a:latin typeface="Calibri"/>
                <a:ea typeface="Calibri"/>
                <a:cs typeface="Calibri"/>
                <a:sym typeface="Calibri"/>
              </a:rPr>
              <a:t>Melike Balkan et Ozgür Gür organisent avec succès depuis des années des marches des fiertés LGBTI+ dans leur université. Mais en 2019, l’université a</a:t>
            </a:r>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interdit la marche prévue et appelé la police pour disperser un sit-in pacifique. 18 étudiant.e.s et un universitaire font aujourd’hui l’objet de poursuites.</a:t>
            </a:r>
            <a:endParaRPr/>
          </a:p>
          <a:p>
            <a:pPr marL="0" lvl="0" indent="0" algn="l" rtl="0">
              <a:spcBef>
                <a:spcPts val="0"/>
              </a:spcBef>
              <a:spcAft>
                <a:spcPts val="0"/>
              </a:spcAft>
              <a:buNone/>
            </a:pPr>
            <a:endParaRPr/>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Ces trois adolescents avaient pris la mer avec 100 autres personnes pour échapper à la violence en Libye. Arrêtés par les autorités maltaises, les trois jeunes encourent une peine de réclusion à perpétuité.</a:t>
            </a:r>
            <a:endParaRPr/>
          </a:p>
          <a:p>
            <a:pPr marL="0" lvl="0" indent="0" algn="l" rtl="0">
              <a:spcBef>
                <a:spcPts val="0"/>
              </a:spcBef>
              <a:spcAft>
                <a:spcPts val="0"/>
              </a:spcAft>
              <a:buNone/>
            </a:pPr>
            <a:endParaRPr/>
          </a:p>
        </p:txBody>
      </p:sp>
      <p:sp>
        <p:nvSpPr>
          <p:cNvPr id="177" name="Google Shape;1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Née au coeur de l’Amazonie colombienne, Jani Silva a consacré sa vie à la défense des arbres et de la terre. À cause de son travail, elle s’est heurtée à des entités qui convoitent la richesse pétrolière de ce territoire. Harcelée par des agresseurs inconnus, elle est en danger.</a:t>
            </a:r>
            <a:endParaRPr/>
          </a:p>
          <a:p>
            <a:pPr marL="0" lvl="0" indent="0" algn="l" rtl="0">
              <a:spcBef>
                <a:spcPts val="0"/>
              </a:spcBef>
              <a:spcAft>
                <a:spcPts val="0"/>
              </a:spcAft>
              <a:buNone/>
            </a:pPr>
            <a:endParaRPr/>
          </a:p>
        </p:txBody>
      </p:sp>
      <p:sp>
        <p:nvSpPr>
          <p:cNvPr id="183" name="Google Shape;18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Idris est l’expert pakistanais des disparitions forcées. Mais, en 2019, Idris a disparu lui aussi. Les autorités ont finalement reconnu qu’elles le détenaient. À présent, Idris pourrait être inculpé d’espionnage. Il serait alors passible de 14 ans de prison ou de la peine de mort.</a:t>
            </a:r>
            <a:endParaRPr/>
          </a:p>
          <a:p>
            <a:pPr marL="0" lvl="0" indent="0" algn="l" rtl="0">
              <a:spcBef>
                <a:spcPts val="0"/>
              </a:spcBef>
              <a:spcAft>
                <a:spcPts val="0"/>
              </a:spcAft>
              <a:buNone/>
            </a:pPr>
            <a:endParaRPr/>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Le marathon d’écriture est l’activité de la campagne </a:t>
            </a:r>
            <a:r>
              <a:rPr lang="fr-CA" sz="1200" i="1">
                <a:solidFill>
                  <a:schemeClr val="dk1"/>
                </a:solidFill>
                <a:latin typeface="Calibri"/>
                <a:ea typeface="Calibri"/>
                <a:cs typeface="Calibri"/>
                <a:sym typeface="Calibri"/>
              </a:rPr>
              <a:t>Écrire ça libère</a:t>
            </a:r>
            <a:r>
              <a:rPr lang="fr-CA" sz="1200">
                <a:solidFill>
                  <a:schemeClr val="dk1"/>
                </a:solidFill>
                <a:latin typeface="Calibri"/>
                <a:ea typeface="Calibri"/>
                <a:cs typeface="Calibri"/>
                <a:sym typeface="Calibri"/>
              </a:rPr>
              <a:t> proposée par Amnistie internationale. Il s’agit simplement d’organiser dans un lieu de votre choix (école (agora, cafétéria, classes-bulles), café, centre commercial, à la maison, etc.) un événement rassembleur où les gens sont invités à écrire des messages de solidarité. En cette année de pandémie, nous vous invitons à vous rassembler de façon sécuritaire tout en envoyant des messages en ligne ici : amnistie.ca/marathon.</a:t>
            </a:r>
            <a:endParaRPr/>
          </a:p>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u="sng">
                <a:solidFill>
                  <a:schemeClr val="dk1"/>
                </a:solidFill>
                <a:latin typeface="Calibri"/>
                <a:ea typeface="Calibri"/>
                <a:cs typeface="Calibri"/>
                <a:sym typeface="Calibri"/>
              </a:rPr>
              <a:t>Canada : Une victoire sanitaire pour Grassy Narrows :</a:t>
            </a:r>
            <a:br>
              <a:rPr lang="fr-CA" sz="1200" u="sng">
                <a:solidFill>
                  <a:schemeClr val="dk1"/>
                </a:solidFill>
                <a:latin typeface="Calibri"/>
                <a:ea typeface="Calibri"/>
                <a:cs typeface="Calibri"/>
                <a:sym typeface="Calibri"/>
              </a:rPr>
            </a:b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Depuis des décennies, cette communauté autochtone subit les effets d’une intoxication au mercure. En 2020, un accord prévoyant 19,5 millions de $ pour la construction d’un centre de soins a enfin été signé.</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CA" sz="1200" u="sng">
                <a:solidFill>
                  <a:schemeClr val="dk1"/>
                </a:solidFill>
                <a:latin typeface="Calibri"/>
                <a:ea typeface="Calibri"/>
                <a:cs typeface="Calibri"/>
                <a:sym typeface="Calibri"/>
              </a:rPr>
              <a:t>Iran : La peine de prison de Yasaman réduite : </a:t>
            </a:r>
            <a:endParaRPr/>
          </a:p>
          <a:p>
            <a:pPr marL="0" lvl="0" indent="0" algn="l" rtl="0">
              <a:spcBef>
                <a:spcPts val="0"/>
              </a:spcBef>
              <a:spcAft>
                <a:spcPts val="0"/>
              </a:spcAft>
              <a:buNone/>
            </a:pPr>
            <a:endParaRPr u="sng"/>
          </a:p>
          <a:p>
            <a:pPr marL="0" lvl="0" indent="0" algn="l" rtl="0">
              <a:spcBef>
                <a:spcPts val="0"/>
              </a:spcBef>
              <a:spcAft>
                <a:spcPts val="0"/>
              </a:spcAft>
              <a:buNone/>
            </a:pPr>
            <a:r>
              <a:rPr lang="fr-CA" sz="1200">
                <a:solidFill>
                  <a:schemeClr val="dk1"/>
                </a:solidFill>
                <a:latin typeface="Calibri"/>
                <a:ea typeface="Calibri"/>
                <a:cs typeface="Calibri"/>
                <a:sym typeface="Calibri"/>
              </a:rPr>
              <a:t>En 2019, Yasaman Aryani a été condamnée à 16 ans d’emprisonnement pour avoir distribué des fleurs dans un train alors qu’elle ne portait pas de voile. En 2020, sa peine a été considérablement réduite, en partie grâce aux plus de 1,2 million de messages envoyés du monde entier.</a:t>
            </a:r>
            <a:endParaRPr/>
          </a:p>
          <a:p>
            <a:pPr marL="0" lvl="0" indent="0" algn="l" rtl="0">
              <a:spcBef>
                <a:spcPts val="0"/>
              </a:spcBef>
              <a:spcAft>
                <a:spcPts val="0"/>
              </a:spcAft>
              <a:buNone/>
            </a:pP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fr-CA" sz="1200" u="sng">
                <a:solidFill>
                  <a:schemeClr val="dk1"/>
                </a:solidFill>
                <a:latin typeface="Calibri"/>
                <a:ea typeface="Calibri"/>
                <a:cs typeface="Calibri"/>
                <a:sym typeface="Calibri"/>
              </a:rPr>
              <a:t>Soudan du sud : La condamnation à mort de Magai annulée :</a:t>
            </a:r>
            <a:br>
              <a:rPr lang="fr-CA" sz="1200" u="sng">
                <a:solidFill>
                  <a:schemeClr val="dk1"/>
                </a:solidFill>
                <a:latin typeface="Calibri"/>
                <a:ea typeface="Calibri"/>
                <a:cs typeface="Calibri"/>
                <a:sym typeface="Calibri"/>
              </a:rPr>
            </a:b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Magai Matiop Ngong n’avait que 15 ans lorsqu’il a été condamné à mort. Mais grâce à votre soutien et aux 765 000 actions menées dans le monde, sa condamnation à mort a été annulée en 2020.</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Nassima a passé une grande partie de sa vie à lutter pour la liberté des femmes en Arabie saoudite.</a:t>
            </a:r>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Depuis 2018, elle est en prison, reçoit des mauvais traitements et est détenue à l’isolement pour avoir revendiqué le droit des femmes à conduire et à exercer leurs activités sans l’autorisation d’un tuteur masculin.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Germain est un mari et un père avant tout. Mais ce défenseur exemplaire des droits humains n’a jamais vu son plus jeune fils. Il est enfermé en prison au Burundi, condamné à 32 ans sur la base de fausse accusations à l’issue d’un procès entaché d’irrégularités.</a:t>
            </a:r>
            <a:endParaRPr/>
          </a:p>
          <a:p>
            <a:pPr marL="0" lvl="0" indent="0" algn="l" rtl="0">
              <a:spcBef>
                <a:spcPts val="0"/>
              </a:spcBef>
              <a:spcAft>
                <a:spcPts val="0"/>
              </a:spcAft>
              <a:buNone/>
            </a:pP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Lorsque des manifestations contre l’accroissement des inégalités ont éclaté au Chili, la police a tiré des munitions dangereuses sur la foule, touchant Gustavo aux deux yeux. Il a perdu la vue de manière irréversible. </a:t>
            </a:r>
            <a:endParaRPr/>
          </a:p>
          <a:p>
            <a:pPr marL="0" lvl="0" indent="0" algn="l" rtl="0">
              <a:spcBef>
                <a:spcPts val="0"/>
              </a:spcBef>
              <a:spcAft>
                <a:spcPts val="0"/>
              </a:spcAft>
              <a:buNone/>
            </a:pPr>
            <a:r>
              <a:rPr lang="fr-CA" sz="1200">
                <a:solidFill>
                  <a:schemeClr val="dk1"/>
                </a:solidFill>
                <a:latin typeface="Calibri"/>
                <a:ea typeface="Calibri"/>
                <a:cs typeface="Calibri"/>
                <a:sym typeface="Calibri"/>
              </a:rPr>
              <a:t>« J’ai donné mes yeux pour que les gens se réveillent », explique-t’il. </a:t>
            </a:r>
            <a:endParaRP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a:solidFill>
                  <a:schemeClr val="dk1"/>
                </a:solidFill>
                <a:latin typeface="Calibri"/>
                <a:ea typeface="Calibri"/>
                <a:cs typeface="Calibri"/>
                <a:sym typeface="Calibri"/>
              </a:rPr>
              <a:t>Popi et Bongeka étaient amies, étudiantes en art dramatique. En 2017, elles ont été abattues puis abandonnées sur le bord d’une route. Depuis, leurs familles cherchent des réponses, mais l’enquête défaillante n’a pas progressé depuis trois ans. Elles veulent que justice soit rendue.</a:t>
            </a:r>
            <a:endParaRPr/>
          </a:p>
          <a:p>
            <a:pPr marL="0" lvl="0" indent="0" algn="l" rtl="0">
              <a:spcBef>
                <a:spcPts val="0"/>
              </a:spcBef>
              <a:spcAft>
                <a:spcPts val="0"/>
              </a:spcAft>
              <a:buNone/>
            </a:pP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14990"/>
            <a:ext cx="12192000" cy="6858000"/>
          </a:xfrm>
          <a:prstGeom prst="rect">
            <a:avLst/>
          </a:prstGeom>
          <a:noFill/>
          <a:ln>
            <a:noFill/>
          </a:ln>
        </p:spPr>
      </p:pic>
      <p:pic>
        <p:nvPicPr>
          <p:cNvPr id="89" name="Google Shape;8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1437" y="733010"/>
            <a:ext cx="4429125" cy="53919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97" name="Google Shape;19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98" name="Google Shape;198;p28"/>
          <p:cNvPicPr preferRelativeResize="0"/>
          <p:nvPr/>
        </p:nvPicPr>
        <p:blipFill rotWithShape="1">
          <a:blip r:embed="rId3">
            <a:alphaModFix/>
          </a:blip>
          <a:srcRect/>
          <a:stretch/>
        </p:blipFill>
        <p:spPr>
          <a:xfrm>
            <a:off x="0" y="-23051"/>
            <a:ext cx="12191999" cy="6881051"/>
          </a:xfrm>
          <a:prstGeom prst="rect">
            <a:avLst/>
          </a:prstGeom>
          <a:noFill/>
          <a:ln>
            <a:noFill/>
          </a:ln>
        </p:spPr>
      </p:pic>
      <p:sp>
        <p:nvSpPr>
          <p:cNvPr id="199" name="Google Shape;199;p28"/>
          <p:cNvSpPr txBox="1"/>
          <p:nvPr/>
        </p:nvSpPr>
        <p:spPr>
          <a:xfrm>
            <a:off x="445168" y="481263"/>
            <a:ext cx="11261558" cy="28623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CA" sz="3600" b="1">
                <a:solidFill>
                  <a:schemeClr val="dk1"/>
                </a:solidFill>
                <a:latin typeface="Arial Narrow"/>
                <a:ea typeface="Arial Narrow"/>
                <a:cs typeface="Arial Narrow"/>
                <a:sym typeface="Arial Narrow"/>
              </a:rPr>
            </a:br>
            <a:r>
              <a:rPr lang="fr-CA" sz="3600" b="1">
                <a:solidFill>
                  <a:schemeClr val="dk1"/>
                </a:solidFill>
                <a:latin typeface="Arial Narrow"/>
                <a:ea typeface="Arial Narrow"/>
                <a:cs typeface="Arial Narrow"/>
                <a:sym typeface="Arial Narrow"/>
              </a:rPr>
              <a:t>Vous pouvez écrire vos messages en ligne :</a:t>
            </a:r>
            <a:endParaRPr/>
          </a:p>
          <a:p>
            <a:pPr marL="0" marR="0" lvl="0" indent="0" algn="l" rtl="0">
              <a:spcBef>
                <a:spcPts val="0"/>
              </a:spcBef>
              <a:spcAft>
                <a:spcPts val="0"/>
              </a:spcAft>
              <a:buNone/>
            </a:pPr>
            <a:endParaRPr sz="36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fr-CA" sz="3600" b="1">
                <a:solidFill>
                  <a:schemeClr val="dk1"/>
                </a:solidFill>
                <a:latin typeface="Arial Narrow"/>
                <a:ea typeface="Arial Narrow"/>
                <a:cs typeface="Arial Narrow"/>
                <a:sym typeface="Arial Narrow"/>
              </a:rPr>
              <a:t>  </a:t>
            </a:r>
            <a:r>
              <a:rPr lang="fr-CA" sz="7200" b="1">
                <a:solidFill>
                  <a:schemeClr val="dk1"/>
                </a:solidFill>
                <a:latin typeface="Arial Narrow"/>
                <a:ea typeface="Arial Narrow"/>
                <a:cs typeface="Arial Narrow"/>
                <a:sym typeface="Arial Narrow"/>
              </a:rPr>
              <a:t>amnistie.ca/marathon</a:t>
            </a:r>
            <a:endParaRPr sz="3600" b="1">
              <a:solidFill>
                <a:schemeClr val="dk1"/>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5" name="Google Shape;205;p29"/>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470400" y="2375694"/>
            <a:ext cx="3251200" cy="3251200"/>
          </a:xfrm>
          <a:prstGeom prst="rect">
            <a:avLst/>
          </a:prstGeom>
          <a:noFill/>
          <a:ln>
            <a:noFill/>
          </a:ln>
        </p:spPr>
      </p:pic>
      <p:pic>
        <p:nvPicPr>
          <p:cNvPr id="206" name="Google Shape;206;p29"/>
          <p:cNvPicPr preferRelativeResize="0"/>
          <p:nvPr/>
        </p:nvPicPr>
        <p:blipFill rotWithShape="1">
          <a:blip r:embed="rId4">
            <a:alphaModFix/>
          </a:blip>
          <a:srcRect/>
          <a:stretch/>
        </p:blipFill>
        <p:spPr>
          <a:xfrm>
            <a:off x="15822" y="-11526"/>
            <a:ext cx="12191999" cy="6881051"/>
          </a:xfrm>
          <a:prstGeom prst="rect">
            <a:avLst/>
          </a:prstGeom>
          <a:noFill/>
          <a:ln>
            <a:noFill/>
          </a:ln>
        </p:spPr>
      </p:pic>
      <p:sp>
        <p:nvSpPr>
          <p:cNvPr id="207" name="Google Shape;207;p29"/>
          <p:cNvSpPr txBox="1"/>
          <p:nvPr/>
        </p:nvSpPr>
        <p:spPr>
          <a:xfrm>
            <a:off x="445168" y="481263"/>
            <a:ext cx="11261558"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fr-CA" sz="3600" b="1">
                <a:solidFill>
                  <a:schemeClr val="dk1"/>
                </a:solidFill>
                <a:latin typeface="Arial Narrow"/>
                <a:ea typeface="Arial Narrow"/>
                <a:cs typeface="Arial Narrow"/>
                <a:sym typeface="Arial Narrow"/>
              </a:rPr>
            </a:br>
            <a:r>
              <a:rPr lang="fr-CA" sz="3600" b="1">
                <a:solidFill>
                  <a:schemeClr val="dk1"/>
                </a:solidFill>
                <a:latin typeface="Arial Narrow"/>
                <a:ea typeface="Arial Narrow"/>
                <a:cs typeface="Arial Narrow"/>
                <a:sym typeface="Arial Narrow"/>
              </a:rPr>
              <a:t>Suivez-nous :</a:t>
            </a:r>
            <a:endParaRPr/>
          </a:p>
          <a:p>
            <a:pPr marL="0" marR="0" lvl="0" indent="0" algn="l" rtl="0">
              <a:spcBef>
                <a:spcPts val="0"/>
              </a:spcBef>
              <a:spcAft>
                <a:spcPts val="0"/>
              </a:spcAft>
              <a:buNone/>
            </a:pPr>
            <a:endParaRPr sz="36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fr-CA" sz="3600" b="1">
                <a:solidFill>
                  <a:schemeClr val="dk1"/>
                </a:solidFill>
                <a:latin typeface="Arial Narrow"/>
                <a:ea typeface="Arial Narrow"/>
                <a:cs typeface="Arial Narrow"/>
                <a:sym typeface="Arial Narrow"/>
              </a:rPr>
              <a:t>  </a:t>
            </a:r>
            <a:endParaRPr/>
          </a:p>
        </p:txBody>
      </p:sp>
      <p:pic>
        <p:nvPicPr>
          <p:cNvPr id="208" name="Google Shape;208;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9657" y="2206057"/>
            <a:ext cx="2240659" cy="2240659"/>
          </a:xfrm>
          <a:prstGeom prst="rect">
            <a:avLst/>
          </a:prstGeom>
          <a:noFill/>
          <a:ln>
            <a:noFill/>
          </a:ln>
        </p:spPr>
      </p:pic>
      <p:pic>
        <p:nvPicPr>
          <p:cNvPr id="209" name="Google Shape;209;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37527" y="2195002"/>
            <a:ext cx="2116944" cy="2116944"/>
          </a:xfrm>
          <a:prstGeom prst="rect">
            <a:avLst/>
          </a:prstGeom>
          <a:noFill/>
          <a:ln>
            <a:noFill/>
          </a:ln>
        </p:spPr>
      </p:pic>
      <p:pic>
        <p:nvPicPr>
          <p:cNvPr id="210" name="Google Shape;210;p2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61684" y="2195002"/>
            <a:ext cx="2116944" cy="2116944"/>
          </a:xfrm>
          <a:prstGeom prst="rect">
            <a:avLst/>
          </a:prstGeom>
          <a:noFill/>
          <a:ln>
            <a:noFill/>
          </a:ln>
        </p:spPr>
      </p:pic>
      <p:sp>
        <p:nvSpPr>
          <p:cNvPr id="211" name="Google Shape;211;p29"/>
          <p:cNvSpPr txBox="1"/>
          <p:nvPr/>
        </p:nvSpPr>
        <p:spPr>
          <a:xfrm>
            <a:off x="1106916" y="4996952"/>
            <a:ext cx="2642894"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400" b="1">
                <a:solidFill>
                  <a:schemeClr val="dk1"/>
                </a:solidFill>
                <a:latin typeface="Arial Narrow"/>
                <a:ea typeface="Arial Narrow"/>
                <a:cs typeface="Arial Narrow"/>
                <a:sym typeface="Arial Narrow"/>
              </a:rPr>
              <a:t>@amnistie_canadafr</a:t>
            </a:r>
            <a:endParaRPr sz="24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b="1">
              <a:solidFill>
                <a:schemeClr val="dk1"/>
              </a:solidFill>
              <a:latin typeface="Arial Narrow"/>
              <a:ea typeface="Arial Narrow"/>
              <a:cs typeface="Arial Narrow"/>
              <a:sym typeface="Arial Narrow"/>
            </a:endParaRPr>
          </a:p>
        </p:txBody>
      </p:sp>
      <p:sp>
        <p:nvSpPr>
          <p:cNvPr id="212" name="Google Shape;212;p29"/>
          <p:cNvSpPr txBox="1"/>
          <p:nvPr/>
        </p:nvSpPr>
        <p:spPr>
          <a:xfrm>
            <a:off x="5037527" y="4996952"/>
            <a:ext cx="2116944"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400" b="1">
                <a:solidFill>
                  <a:schemeClr val="dk1"/>
                </a:solidFill>
                <a:latin typeface="Arial Narrow"/>
                <a:ea typeface="Arial Narrow"/>
                <a:cs typeface="Arial Narrow"/>
                <a:sym typeface="Arial Narrow"/>
              </a:rPr>
              <a:t>@AmnistieCA</a:t>
            </a:r>
            <a:endParaRPr sz="2800" b="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b="1">
              <a:solidFill>
                <a:schemeClr val="dk1"/>
              </a:solidFill>
              <a:latin typeface="Arial Narrow"/>
              <a:ea typeface="Arial Narrow"/>
              <a:cs typeface="Arial Narrow"/>
              <a:sym typeface="Arial Narrow"/>
            </a:endParaRPr>
          </a:p>
        </p:txBody>
      </p:sp>
      <p:sp>
        <p:nvSpPr>
          <p:cNvPr id="213" name="Google Shape;213;p29"/>
          <p:cNvSpPr txBox="1"/>
          <p:nvPr/>
        </p:nvSpPr>
        <p:spPr>
          <a:xfrm>
            <a:off x="8204388" y="4996952"/>
            <a:ext cx="370007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400" b="1">
                <a:solidFill>
                  <a:schemeClr val="dk1"/>
                </a:solidFill>
                <a:latin typeface="Arial Narrow"/>
                <a:ea typeface="Arial Narrow"/>
                <a:cs typeface="Arial Narrow"/>
                <a:sym typeface="Arial Narrow"/>
              </a:rPr>
              <a:t>Amnistie internationale Canada francophone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96" name="Google Shape;96;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7" name="Google Shape;97;p14"/>
          <p:cNvSpPr txBox="1"/>
          <p:nvPr/>
        </p:nvSpPr>
        <p:spPr>
          <a:xfrm>
            <a:off x="288758" y="252663"/>
            <a:ext cx="1106504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4800" b="0" i="0" u="none" strike="noStrike" cap="none">
                <a:solidFill>
                  <a:schemeClr val="dk1"/>
                </a:solidFill>
                <a:latin typeface="Arial Narrow"/>
                <a:ea typeface="Arial Narrow"/>
                <a:cs typeface="Arial Narrow"/>
                <a:sym typeface="Arial Narrow"/>
              </a:rPr>
              <a:t>Qu’est-ce que la campagne </a:t>
            </a:r>
            <a:r>
              <a:rPr lang="fr-CA" sz="4800" b="0" i="1" u="none" strike="noStrike" cap="none">
                <a:solidFill>
                  <a:schemeClr val="dk1"/>
                </a:solidFill>
                <a:latin typeface="Arial Narrow"/>
                <a:ea typeface="Arial Narrow"/>
                <a:cs typeface="Arial Narrow"/>
                <a:sym typeface="Arial Narrow"/>
              </a:rPr>
              <a:t>Écrire ça libère </a:t>
            </a:r>
            <a:r>
              <a:rPr lang="fr-CA" sz="4800" b="0" i="0" u="none" strike="noStrike" cap="none">
                <a:solidFill>
                  <a:schemeClr val="dk1"/>
                </a:solidFill>
                <a:latin typeface="Arial Narrow"/>
                <a:ea typeface="Arial Narrow"/>
                <a:cs typeface="Arial Narrow"/>
                <a:sym typeface="Arial Narrow"/>
              </a:rPr>
              <a:t>?</a:t>
            </a:r>
            <a:endParaRPr sz="4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59405" y="1196122"/>
            <a:ext cx="8073189" cy="53787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5" name="Google Shape;10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06" name="Google Shape;106;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p15"/>
          <p:cNvSpPr txBox="1"/>
          <p:nvPr/>
        </p:nvSpPr>
        <p:spPr>
          <a:xfrm>
            <a:off x="288758" y="252663"/>
            <a:ext cx="1106504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4800" b="0" i="0" u="none" strike="noStrike" cap="none">
                <a:solidFill>
                  <a:schemeClr val="dk1"/>
                </a:solidFill>
                <a:latin typeface="Arial Narrow"/>
                <a:ea typeface="Arial Narrow"/>
                <a:cs typeface="Arial Narrow"/>
                <a:sym typeface="Arial Narrow"/>
              </a:rPr>
              <a:t>Qu’est-ce que le marathon d’écriture</a:t>
            </a:r>
            <a:r>
              <a:rPr lang="fr-CA" sz="4800" b="0" i="1" u="none" strike="noStrike" cap="none">
                <a:solidFill>
                  <a:schemeClr val="dk1"/>
                </a:solidFill>
                <a:latin typeface="Arial Narrow"/>
                <a:ea typeface="Arial Narrow"/>
                <a:cs typeface="Arial Narrow"/>
                <a:sym typeface="Arial Narrow"/>
              </a:rPr>
              <a:t> </a:t>
            </a:r>
            <a:r>
              <a:rPr lang="fr-CA" sz="4800" b="0" i="0" u="none" strike="noStrike" cap="none">
                <a:solidFill>
                  <a:schemeClr val="dk1"/>
                </a:solidFill>
                <a:latin typeface="Arial Narrow"/>
                <a:ea typeface="Arial Narrow"/>
                <a:cs typeface="Arial Narrow"/>
                <a:sym typeface="Arial Narrow"/>
              </a:rPr>
              <a:t>?</a:t>
            </a:r>
            <a:endParaRPr sz="4800" b="0" i="0" u="none" strike="noStrike" cap="none">
              <a:solidFill>
                <a:schemeClr val="dk1"/>
              </a:solidFill>
              <a:latin typeface="Calibri"/>
              <a:ea typeface="Calibri"/>
              <a:cs typeface="Calibri"/>
              <a:sym typeface="Calibri"/>
            </a:endParaRPr>
          </a:p>
        </p:txBody>
      </p:sp>
      <p:pic>
        <p:nvPicPr>
          <p:cNvPr id="108" name="Google Shape;108;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28381" y="1083660"/>
            <a:ext cx="8135237" cy="54201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4" name="Google Shape;11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15" name="Google Shape;115;p16"/>
          <p:cNvPicPr preferRelativeResize="0"/>
          <p:nvPr/>
        </p:nvPicPr>
        <p:blipFill rotWithShape="1">
          <a:blip r:embed="rId3">
            <a:alphaModFix/>
          </a:blip>
          <a:srcRect/>
          <a:stretch/>
        </p:blipFill>
        <p:spPr>
          <a:xfrm>
            <a:off x="0" y="-23051"/>
            <a:ext cx="12191999" cy="6881051"/>
          </a:xfrm>
          <a:prstGeom prst="rect">
            <a:avLst/>
          </a:prstGeom>
          <a:noFill/>
          <a:ln>
            <a:noFill/>
          </a:ln>
        </p:spPr>
      </p:pic>
      <p:sp>
        <p:nvSpPr>
          <p:cNvPr id="116" name="Google Shape;116;p16"/>
          <p:cNvSpPr txBox="1"/>
          <p:nvPr/>
        </p:nvSpPr>
        <p:spPr>
          <a:xfrm>
            <a:off x="445168" y="481263"/>
            <a:ext cx="11261558" cy="64633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3600" b="1" i="0" u="none" strike="noStrike" cap="none">
                <a:solidFill>
                  <a:schemeClr val="dk1"/>
                </a:solidFill>
                <a:latin typeface="Arial Narrow"/>
                <a:ea typeface="Arial Narrow"/>
                <a:cs typeface="Arial Narrow"/>
                <a:sym typeface="Arial Narrow"/>
              </a:rPr>
              <a:t>L’impact de vos cartes !</a:t>
            </a:r>
            <a:br>
              <a:rPr lang="fr-CA" sz="3600" b="1" i="0" u="none" strike="noStrike" cap="none">
                <a:solidFill>
                  <a:schemeClr val="dk1"/>
                </a:solidFill>
                <a:latin typeface="Arial Narrow"/>
                <a:ea typeface="Arial Narrow"/>
                <a:cs typeface="Arial Narrow"/>
                <a:sym typeface="Arial Narrow"/>
              </a:rPr>
            </a:br>
            <a:endParaRPr sz="36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fr-CA" sz="16600" b="1">
                <a:solidFill>
                  <a:schemeClr val="dk1"/>
                </a:solidFill>
                <a:latin typeface="Arial Narrow"/>
                <a:ea typeface="Arial Narrow"/>
                <a:cs typeface="Arial Narrow"/>
                <a:sym typeface="Arial Narrow"/>
              </a:rPr>
              <a:t>75%</a:t>
            </a:r>
            <a:endParaRPr/>
          </a:p>
          <a:p>
            <a:pPr marL="0" marR="0" lvl="0" indent="0" algn="ctr" rtl="0">
              <a:spcBef>
                <a:spcPts val="0"/>
              </a:spcBef>
              <a:spcAft>
                <a:spcPts val="0"/>
              </a:spcAft>
              <a:buNone/>
            </a:pPr>
            <a:r>
              <a:rPr lang="fr-CA" sz="4800" b="1">
                <a:solidFill>
                  <a:schemeClr val="dk1"/>
                </a:solidFill>
                <a:latin typeface="Arial Narrow"/>
                <a:ea typeface="Arial Narrow"/>
                <a:cs typeface="Arial Narrow"/>
                <a:sym typeface="Arial Narrow"/>
              </a:rPr>
              <a:t>de libérations</a:t>
            </a:r>
            <a:endParaRPr/>
          </a:p>
          <a:p>
            <a:pPr marL="0" marR="0" lvl="0" indent="0" algn="ctr" rtl="0">
              <a:spcBef>
                <a:spcPts val="0"/>
              </a:spcBef>
              <a:spcAft>
                <a:spcPts val="0"/>
              </a:spcAft>
              <a:buNone/>
            </a:pPr>
            <a:endParaRPr sz="48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fr-CA" sz="3200">
                <a:solidFill>
                  <a:schemeClr val="dk1"/>
                </a:solidFill>
                <a:latin typeface="Arial Narrow"/>
                <a:ea typeface="Arial Narrow"/>
                <a:cs typeface="Arial Narrow"/>
                <a:sym typeface="Arial Narrow"/>
              </a:rPr>
              <a:t>127 personnes libérées sur 169</a:t>
            </a:r>
            <a:br>
              <a:rPr lang="fr-CA" sz="3200">
                <a:solidFill>
                  <a:schemeClr val="dk1"/>
                </a:solidFill>
                <a:latin typeface="Arial Narrow"/>
                <a:ea typeface="Arial Narrow"/>
                <a:cs typeface="Arial Narrow"/>
                <a:sym typeface="Arial Narrow"/>
              </a:rPr>
            </a:br>
            <a:r>
              <a:rPr lang="fr-CA" sz="3200">
                <a:solidFill>
                  <a:schemeClr val="dk1"/>
                </a:solidFill>
                <a:latin typeface="Arial Narrow"/>
                <a:ea typeface="Arial Narrow"/>
                <a:cs typeface="Arial Narrow"/>
                <a:sym typeface="Arial Narrow"/>
              </a:rPr>
              <a:t>entre 2000 et 2020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3" name="Google Shape;1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24" name="Google Shape;124;p1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25" name="Google Shape;125;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91972" y="3268274"/>
            <a:ext cx="3317300" cy="3106455"/>
          </a:xfrm>
          <a:prstGeom prst="rect">
            <a:avLst/>
          </a:prstGeom>
          <a:noFill/>
          <a:ln>
            <a:noFill/>
          </a:ln>
        </p:spPr>
      </p:pic>
      <p:pic>
        <p:nvPicPr>
          <p:cNvPr id="126" name="Google Shape;126;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79704" y="581785"/>
            <a:ext cx="2174095" cy="3512000"/>
          </a:xfrm>
          <a:prstGeom prst="rect">
            <a:avLst/>
          </a:prstGeom>
          <a:noFill/>
          <a:ln>
            <a:noFill/>
          </a:ln>
        </p:spPr>
      </p:pic>
      <p:pic>
        <p:nvPicPr>
          <p:cNvPr id="127" name="Google Shape;127;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1639" y="1144588"/>
            <a:ext cx="2890708" cy="2697994"/>
          </a:xfrm>
          <a:prstGeom prst="rect">
            <a:avLst/>
          </a:prstGeom>
          <a:noFill/>
          <a:ln>
            <a:noFill/>
          </a:ln>
        </p:spPr>
      </p:pic>
      <p:sp>
        <p:nvSpPr>
          <p:cNvPr id="128" name="Google Shape;128;p17"/>
          <p:cNvSpPr txBox="1"/>
          <p:nvPr/>
        </p:nvSpPr>
        <p:spPr>
          <a:xfrm>
            <a:off x="374754" y="365125"/>
            <a:ext cx="915899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3200" b="1">
                <a:solidFill>
                  <a:schemeClr val="dk1"/>
                </a:solidFill>
                <a:latin typeface="Arial Narrow"/>
                <a:ea typeface="Arial Narrow"/>
                <a:cs typeface="Arial Narrow"/>
                <a:sym typeface="Arial Narrow"/>
              </a:rPr>
              <a:t>Campagne 2019 : vos messages ont changé des vies !</a:t>
            </a:r>
            <a:endParaRPr/>
          </a:p>
        </p:txBody>
      </p:sp>
      <p:sp>
        <p:nvSpPr>
          <p:cNvPr id="129" name="Google Shape;129;p17"/>
          <p:cNvSpPr txBox="1"/>
          <p:nvPr/>
        </p:nvSpPr>
        <p:spPr>
          <a:xfrm>
            <a:off x="3750870" y="2172475"/>
            <a:ext cx="4937695"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2800" b="1">
                <a:solidFill>
                  <a:schemeClr val="dk1"/>
                </a:solidFill>
                <a:latin typeface="Arial Narrow"/>
                <a:ea typeface="Arial Narrow"/>
                <a:cs typeface="Arial Narrow"/>
                <a:sym typeface="Arial Narrow"/>
              </a:rPr>
              <a:t>Iran : La peine de prison de Yasaman réduite.</a:t>
            </a:r>
            <a:endParaRPr/>
          </a:p>
        </p:txBody>
      </p:sp>
      <p:sp>
        <p:nvSpPr>
          <p:cNvPr id="130" name="Google Shape;130;p17"/>
          <p:cNvSpPr txBox="1"/>
          <p:nvPr/>
        </p:nvSpPr>
        <p:spPr>
          <a:xfrm>
            <a:off x="-280256" y="4230598"/>
            <a:ext cx="4152129"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2800" b="1">
                <a:solidFill>
                  <a:schemeClr val="dk1"/>
                </a:solidFill>
                <a:latin typeface="Arial Narrow"/>
                <a:ea typeface="Arial Narrow"/>
                <a:cs typeface="Arial Narrow"/>
                <a:sym typeface="Arial Narrow"/>
              </a:rPr>
              <a:t>Canada : Une victoire sanitaire pour Grassy Narrows.</a:t>
            </a:r>
            <a:endParaRPr/>
          </a:p>
        </p:txBody>
      </p:sp>
      <p:sp>
        <p:nvSpPr>
          <p:cNvPr id="131" name="Google Shape;131;p17"/>
          <p:cNvSpPr txBox="1"/>
          <p:nvPr/>
        </p:nvSpPr>
        <p:spPr>
          <a:xfrm>
            <a:off x="7949114" y="4685525"/>
            <a:ext cx="4242886"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2800" b="1">
                <a:solidFill>
                  <a:schemeClr val="dk1"/>
                </a:solidFill>
                <a:latin typeface="Arial Narrow"/>
                <a:ea typeface="Arial Narrow"/>
                <a:cs typeface="Arial Narrow"/>
                <a:sym typeface="Arial Narrow"/>
              </a:rPr>
              <a:t>Soudan du sud : La condamnation à mort de Magai annulée.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897</Words>
  <Application>Microsoft Macintosh PowerPoint</Application>
  <PresentationFormat>Grand écran</PresentationFormat>
  <Paragraphs>56</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 Narrow</vt:lpstr>
      <vt:lpstr>Calibri</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Microsoft Office User</cp:lastModifiedBy>
  <cp:revision>2</cp:revision>
  <dcterms:modified xsi:type="dcterms:W3CDTF">2020-11-18T18:48:12Z</dcterms:modified>
</cp:coreProperties>
</file>